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4" r:id="rId6"/>
    <p:sldId id="261" r:id="rId7"/>
    <p:sldId id="262" r:id="rId8"/>
    <p:sldId id="263"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a:srgbClr val="EEECE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4" d="100"/>
          <a:sy n="84" d="100"/>
        </p:scale>
        <p:origin x="-588"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28.08.2012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28.08.2012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28.08.2012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28.08.2012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28.08.2012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28.08.2012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28.08.2012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28.08.2012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28.08.2012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28.08.2012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28.08.2012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28.08.2012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8000"/>
            <a:lum/>
          </a:blip>
          <a:srcRect/>
          <a:stretch>
            <a:fillRect t="-2000" b="-2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14546" y="274638"/>
            <a:ext cx="4786346" cy="1143000"/>
          </a:xfrm>
          <a:solidFill>
            <a:srgbClr val="FFFFFF">
              <a:alpha val="36863"/>
            </a:srgbClr>
          </a:solidFill>
        </p:spPr>
        <p:style>
          <a:lnRef idx="2">
            <a:schemeClr val="accent2"/>
          </a:lnRef>
          <a:fillRef idx="1">
            <a:schemeClr val="lt1"/>
          </a:fillRef>
          <a:effectRef idx="0">
            <a:schemeClr val="accent2"/>
          </a:effectRef>
          <a:fontRef idx="minor">
            <a:schemeClr val="dk1"/>
          </a:fontRef>
        </p:style>
        <p:txBody>
          <a:bodyPr/>
          <a:lstStyle/>
          <a:p>
            <a:r>
              <a:rPr lang="ru-RU" dirty="0" smtClean="0"/>
              <a:t>Цели урока</a:t>
            </a:r>
            <a:endParaRPr lang="ru-RU" dirty="0"/>
          </a:p>
        </p:txBody>
      </p:sp>
      <p:sp>
        <p:nvSpPr>
          <p:cNvPr id="3" name="Содержимое 2"/>
          <p:cNvSpPr>
            <a:spLocks noGrp="1"/>
          </p:cNvSpPr>
          <p:nvPr>
            <p:ph idx="1"/>
          </p:nvPr>
        </p:nvSpPr>
        <p:spPr>
          <a:xfrm>
            <a:off x="1714480" y="1600200"/>
            <a:ext cx="5715040" cy="3757625"/>
          </a:xfrm>
        </p:spPr>
        <p:style>
          <a:lnRef idx="2">
            <a:schemeClr val="accent4"/>
          </a:lnRef>
          <a:fillRef idx="1">
            <a:schemeClr val="lt1"/>
          </a:fillRef>
          <a:effectRef idx="0">
            <a:schemeClr val="accent4"/>
          </a:effectRef>
          <a:fontRef idx="minor">
            <a:schemeClr val="dk1"/>
          </a:fontRef>
        </p:style>
        <p:txBody>
          <a:bodyPr>
            <a:normAutofit fontScale="92500"/>
          </a:bodyPr>
          <a:lstStyle/>
          <a:p>
            <a:r>
              <a:rPr lang="en-US" dirty="0" smtClean="0"/>
              <a:t>we are going to speak about our country, about its geography, </a:t>
            </a:r>
            <a:r>
              <a:rPr lang="en-US" dirty="0" smtClean="0"/>
              <a:t>its culture, </a:t>
            </a:r>
            <a:r>
              <a:rPr lang="en-US" dirty="0" smtClean="0"/>
              <a:t>and of course about symbols of </a:t>
            </a:r>
            <a:r>
              <a:rPr lang="en-US" dirty="0" smtClean="0"/>
              <a:t>Russia; </a:t>
            </a:r>
          </a:p>
          <a:p>
            <a:r>
              <a:rPr lang="en-US" dirty="0" smtClean="0"/>
              <a:t>to </a:t>
            </a:r>
            <a:r>
              <a:rPr lang="en-US" dirty="0" smtClean="0"/>
              <a:t>work in </a:t>
            </a:r>
            <a:r>
              <a:rPr lang="en-US" dirty="0" smtClean="0"/>
              <a:t>teams</a:t>
            </a:r>
            <a:r>
              <a:rPr lang="en-US" dirty="0" smtClean="0"/>
              <a:t>;</a:t>
            </a:r>
            <a:endParaRPr lang="en-US" dirty="0" smtClean="0"/>
          </a:p>
          <a:p>
            <a:r>
              <a:rPr lang="en-US" dirty="0" smtClean="0"/>
              <a:t>to summarize </a:t>
            </a:r>
            <a:r>
              <a:rPr lang="en-US" dirty="0" smtClean="0"/>
              <a:t>everything we have </a:t>
            </a:r>
            <a:r>
              <a:rPr lang="en-US" dirty="0" smtClean="0"/>
              <a:t>learned.</a:t>
            </a:r>
            <a:endParaRPr lang="ru-RU"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6000"/>
            <a:lum/>
          </a:blip>
          <a:srcRect/>
          <a:stretch>
            <a:fillRect l="-21000" r="-19000"/>
          </a:stretch>
        </a:blipFill>
        <a:effectLst/>
      </p:bgPr>
    </p:bg>
    <p:spTree>
      <p:nvGrpSpPr>
        <p:cNvPr id="1" name=""/>
        <p:cNvGrpSpPr/>
        <p:nvPr/>
      </p:nvGrpSpPr>
      <p:grpSpPr>
        <a:xfrm>
          <a:off x="0" y="0"/>
          <a:ext cx="0" cy="0"/>
          <a:chOff x="0" y="0"/>
          <a:chExt cx="0" cy="0"/>
        </a:xfrm>
      </p:grpSpPr>
      <p:pic>
        <p:nvPicPr>
          <p:cNvPr id="5" name="Рисунок 4" descr="013.jpg"/>
          <p:cNvPicPr>
            <a:picLocks noChangeAspect="1"/>
          </p:cNvPicPr>
          <p:nvPr/>
        </p:nvPicPr>
        <p:blipFill>
          <a:blip r:embed="rId3"/>
          <a:stretch>
            <a:fillRect/>
          </a:stretch>
        </p:blipFill>
        <p:spPr>
          <a:xfrm>
            <a:off x="357158" y="142852"/>
            <a:ext cx="4071966" cy="2714644"/>
          </a:xfrm>
          <a:prstGeom prst="rect">
            <a:avLst/>
          </a:prstGeom>
        </p:spPr>
      </p:pic>
      <p:pic>
        <p:nvPicPr>
          <p:cNvPr id="6" name="Рисунок 5" descr="59549237_11.jpg"/>
          <p:cNvPicPr>
            <a:picLocks noChangeAspect="1"/>
          </p:cNvPicPr>
          <p:nvPr/>
        </p:nvPicPr>
        <p:blipFill>
          <a:blip r:embed="rId4"/>
          <a:stretch>
            <a:fillRect/>
          </a:stretch>
        </p:blipFill>
        <p:spPr>
          <a:xfrm>
            <a:off x="4857752" y="357166"/>
            <a:ext cx="3929090" cy="2658684"/>
          </a:xfrm>
          <a:prstGeom prst="rect">
            <a:avLst/>
          </a:prstGeom>
        </p:spPr>
      </p:pic>
      <p:pic>
        <p:nvPicPr>
          <p:cNvPr id="7" name="Рисунок 6" descr="b3374a1165.jpg"/>
          <p:cNvPicPr>
            <a:picLocks noChangeAspect="1"/>
          </p:cNvPicPr>
          <p:nvPr/>
        </p:nvPicPr>
        <p:blipFill>
          <a:blip r:embed="rId5"/>
          <a:srcRect b="9623"/>
          <a:stretch>
            <a:fillRect/>
          </a:stretch>
        </p:blipFill>
        <p:spPr>
          <a:xfrm>
            <a:off x="285720" y="3357563"/>
            <a:ext cx="4395201" cy="2857520"/>
          </a:xfrm>
          <a:prstGeom prst="rect">
            <a:avLst/>
          </a:prstGeom>
        </p:spPr>
      </p:pic>
      <p:pic>
        <p:nvPicPr>
          <p:cNvPr id="8" name="Рисунок 7" descr="f_17683412.jpg"/>
          <p:cNvPicPr>
            <a:picLocks noChangeAspect="1"/>
          </p:cNvPicPr>
          <p:nvPr/>
        </p:nvPicPr>
        <p:blipFill>
          <a:blip r:embed="rId6"/>
          <a:stretch>
            <a:fillRect/>
          </a:stretch>
        </p:blipFill>
        <p:spPr>
          <a:xfrm>
            <a:off x="4857752" y="3571876"/>
            <a:ext cx="4113097" cy="2714644"/>
          </a:xfrm>
          <a:prstGeom prst="rect">
            <a:avLst/>
          </a:prstGeom>
        </p:spPr>
      </p:pic>
      <p:sp>
        <p:nvSpPr>
          <p:cNvPr id="9" name="TextBox 8"/>
          <p:cNvSpPr txBox="1"/>
          <p:nvPr/>
        </p:nvSpPr>
        <p:spPr>
          <a:xfrm>
            <a:off x="642910" y="500042"/>
            <a:ext cx="2023590" cy="646331"/>
          </a:xfrm>
          <a:prstGeom prst="rect">
            <a:avLst/>
          </a:prstGeom>
          <a:noFill/>
        </p:spPr>
        <p:txBody>
          <a:bodyPr wrap="square" rtlCol="0">
            <a:spAutoFit/>
          </a:bodyPr>
          <a:lstStyle/>
          <a:p>
            <a:r>
              <a:rPr lang="en-US" b="1" dirty="0" smtClean="0">
                <a:latin typeface="Castellar" pitchFamily="18" charset="0"/>
              </a:rPr>
              <a:t>Russian winter</a:t>
            </a:r>
            <a:endParaRPr lang="ru-RU" b="1" dirty="0"/>
          </a:p>
        </p:txBody>
      </p:sp>
      <p:sp>
        <p:nvSpPr>
          <p:cNvPr id="10" name="TextBox 9"/>
          <p:cNvSpPr txBox="1"/>
          <p:nvPr/>
        </p:nvSpPr>
        <p:spPr>
          <a:xfrm>
            <a:off x="5214942" y="2285992"/>
            <a:ext cx="1133644" cy="369332"/>
          </a:xfrm>
          <a:prstGeom prst="rect">
            <a:avLst/>
          </a:prstGeom>
          <a:noFill/>
        </p:spPr>
        <p:txBody>
          <a:bodyPr wrap="none" rtlCol="0">
            <a:spAutoFit/>
          </a:bodyPr>
          <a:lstStyle/>
          <a:p>
            <a:r>
              <a:rPr lang="en-US" b="1" dirty="0" smtClean="0">
                <a:latin typeface="Castellar" pitchFamily="18" charset="0"/>
              </a:rPr>
              <a:t>Baikal</a:t>
            </a:r>
            <a:endParaRPr lang="ru-RU" b="1" dirty="0"/>
          </a:p>
        </p:txBody>
      </p:sp>
      <p:sp>
        <p:nvSpPr>
          <p:cNvPr id="11" name="TextBox 10"/>
          <p:cNvSpPr txBox="1"/>
          <p:nvPr/>
        </p:nvSpPr>
        <p:spPr>
          <a:xfrm>
            <a:off x="1785918" y="3571876"/>
            <a:ext cx="1327608" cy="369332"/>
          </a:xfrm>
          <a:prstGeom prst="rect">
            <a:avLst/>
          </a:prstGeom>
          <a:noFill/>
        </p:spPr>
        <p:txBody>
          <a:bodyPr wrap="none" rtlCol="0">
            <a:spAutoFit/>
          </a:bodyPr>
          <a:lstStyle/>
          <a:p>
            <a:r>
              <a:rPr lang="en-US" b="1" dirty="0" smtClean="0">
                <a:latin typeface="Castellar" pitchFamily="18" charset="0"/>
              </a:rPr>
              <a:t>tundra</a:t>
            </a:r>
            <a:endParaRPr lang="ru-RU" b="1" dirty="0"/>
          </a:p>
        </p:txBody>
      </p:sp>
      <p:sp>
        <p:nvSpPr>
          <p:cNvPr id="12" name="TextBox 11"/>
          <p:cNvSpPr txBox="1"/>
          <p:nvPr/>
        </p:nvSpPr>
        <p:spPr>
          <a:xfrm>
            <a:off x="6357950" y="3714752"/>
            <a:ext cx="988989" cy="369332"/>
          </a:xfrm>
          <a:prstGeom prst="rect">
            <a:avLst/>
          </a:prstGeom>
          <a:noFill/>
        </p:spPr>
        <p:txBody>
          <a:bodyPr wrap="none" rtlCol="0">
            <a:spAutoFit/>
          </a:bodyPr>
          <a:lstStyle/>
          <a:p>
            <a:r>
              <a:rPr lang="en-US" b="1" dirty="0" smtClean="0">
                <a:latin typeface="Castellar" pitchFamily="18" charset="0"/>
              </a:rPr>
              <a:t>taiga</a:t>
            </a:r>
            <a:endParaRPr lang="ru-RU" b="1" dirty="0"/>
          </a:p>
        </p:txBody>
      </p:sp>
      <p:sp>
        <p:nvSpPr>
          <p:cNvPr id="3" name="Содержимое 2"/>
          <p:cNvSpPr>
            <a:spLocks noGrp="1"/>
          </p:cNvSpPr>
          <p:nvPr>
            <p:ph idx="1"/>
          </p:nvPr>
        </p:nvSpPr>
        <p:spPr>
          <a:xfrm>
            <a:off x="642910" y="1214422"/>
            <a:ext cx="7929618" cy="4857784"/>
          </a:xfrm>
          <a:solidFill>
            <a:srgbClr val="FFFFFF">
              <a:alpha val="38039"/>
            </a:srgbClr>
          </a:solidFill>
          <a:ln>
            <a:solidFill>
              <a:srgbClr val="FFFFFF">
                <a:alpha val="36078"/>
              </a:srgbClr>
            </a:solidFill>
          </a:ln>
        </p:spPr>
        <p:style>
          <a:lnRef idx="1">
            <a:schemeClr val="accent2"/>
          </a:lnRef>
          <a:fillRef idx="2">
            <a:schemeClr val="accent2"/>
          </a:fillRef>
          <a:effectRef idx="1">
            <a:schemeClr val="accent2"/>
          </a:effectRef>
          <a:fontRef idx="minor">
            <a:schemeClr val="dk1"/>
          </a:fontRef>
        </p:style>
        <p:txBody>
          <a:bodyPr>
            <a:noAutofit/>
          </a:bodyPr>
          <a:lstStyle/>
          <a:p>
            <a:endParaRPr lang="en-US" sz="1600" dirty="0" smtClean="0"/>
          </a:p>
          <a:p>
            <a:r>
              <a:rPr lang="en-US" sz="1600" dirty="0" smtClean="0"/>
              <a:t>Russia is the largest country in the world. It takes 11 hours to cross it by plane!</a:t>
            </a:r>
          </a:p>
          <a:p>
            <a:r>
              <a:rPr lang="en-US" sz="1600" dirty="0" smtClean="0"/>
              <a:t>Russia has 10 </a:t>
            </a:r>
            <a:r>
              <a:rPr lang="en-US" sz="1600" b="1" u="sng" dirty="0" smtClean="0"/>
              <a:t>time zones</a:t>
            </a:r>
            <a:r>
              <a:rPr lang="en-US" sz="1600" dirty="0" smtClean="0"/>
              <a:t>. When people in Kaliningrad are having breakfast, people in </a:t>
            </a:r>
            <a:r>
              <a:rPr lang="en-US" sz="1600" dirty="0" smtClean="0"/>
              <a:t>V</a:t>
            </a:r>
            <a:r>
              <a:rPr lang="en-US" sz="1600" dirty="0" smtClean="0"/>
              <a:t>ladivostok are going to bed!</a:t>
            </a:r>
          </a:p>
          <a:p>
            <a:r>
              <a:rPr lang="en-US" sz="1600" dirty="0" smtClean="0"/>
              <a:t>Russia </a:t>
            </a:r>
            <a:r>
              <a:rPr lang="en-US" sz="1600" b="1" u="sng" dirty="0" smtClean="0"/>
              <a:t>stretches</a:t>
            </a:r>
            <a:r>
              <a:rPr lang="en-US" sz="1600" dirty="0" smtClean="0"/>
              <a:t> from the Baltic Sea in the West to the Pacific Ocean in the East and from the  </a:t>
            </a:r>
            <a:r>
              <a:rPr lang="en-US" sz="1600" dirty="0" smtClean="0"/>
              <a:t>Northern Arctic Ocean to the </a:t>
            </a:r>
            <a:r>
              <a:rPr lang="en-US" sz="1600" b="1" u="sng" dirty="0" smtClean="0"/>
              <a:t>deserts</a:t>
            </a:r>
            <a:r>
              <a:rPr lang="en-US" sz="1600" dirty="0" smtClean="0"/>
              <a:t> of Central Asia.</a:t>
            </a:r>
          </a:p>
          <a:p>
            <a:r>
              <a:rPr lang="en-US" sz="1600" dirty="0" smtClean="0"/>
              <a:t>Russia has a wide range of scenery and climates. It has harsh winters with lots of snow, but the summers are quite warm. The temperature is +20˚ to -25</a:t>
            </a:r>
            <a:r>
              <a:rPr lang="en-US" sz="1600" dirty="0" smtClean="0">
                <a:sym typeface="Symbol"/>
              </a:rPr>
              <a:t>˚C.</a:t>
            </a:r>
          </a:p>
          <a:p>
            <a:r>
              <a:rPr lang="en-US" sz="1600" dirty="0" smtClean="0">
                <a:sym typeface="Symbol"/>
              </a:rPr>
              <a:t>Lake Baikal is 636 km long and 80 km wide. It is the world’s biggest fresh water reservoir. The water is very clean. </a:t>
            </a:r>
            <a:r>
              <a:rPr lang="en-US" sz="1600" dirty="0" smtClean="0">
                <a:sym typeface="Symbol"/>
              </a:rPr>
              <a:t>You can see the bottom of the lake through 30-40 m of water.</a:t>
            </a:r>
          </a:p>
          <a:p>
            <a:r>
              <a:rPr lang="en-US" sz="1600" dirty="0" smtClean="0">
                <a:sym typeface="Symbol"/>
              </a:rPr>
              <a:t>Mount Elbrus, in the Caucasus, is the highest peak in the country. </a:t>
            </a:r>
          </a:p>
          <a:p>
            <a:r>
              <a:rPr lang="en-US" sz="1600" dirty="0" smtClean="0"/>
              <a:t>Steppes cover all of the south of </a:t>
            </a:r>
            <a:r>
              <a:rPr lang="en-US" sz="1600" dirty="0" smtClean="0"/>
              <a:t>Russia, </a:t>
            </a:r>
            <a:r>
              <a:rPr lang="en-US" sz="1600" dirty="0" smtClean="0"/>
              <a:t>from </a:t>
            </a:r>
            <a:r>
              <a:rPr lang="en-US" sz="1600" dirty="0" smtClean="0"/>
              <a:t>the Black </a:t>
            </a:r>
            <a:r>
              <a:rPr lang="en-US" sz="1600" dirty="0" smtClean="0"/>
              <a:t>Sea </a:t>
            </a:r>
            <a:r>
              <a:rPr lang="en-US" sz="1600" dirty="0" smtClean="0"/>
              <a:t>to the </a:t>
            </a:r>
            <a:r>
              <a:rPr lang="en-US" sz="1600" dirty="0" smtClean="0"/>
              <a:t>Altai Mountains on the Chinese Border</a:t>
            </a:r>
            <a:r>
              <a:rPr lang="en-US" sz="1600" dirty="0" smtClean="0"/>
              <a:t>.</a:t>
            </a:r>
          </a:p>
          <a:p>
            <a:r>
              <a:rPr lang="en-US" sz="1600" dirty="0" smtClean="0"/>
              <a:t> </a:t>
            </a:r>
            <a:r>
              <a:rPr lang="en-US" sz="1600" dirty="0" smtClean="0">
                <a:sym typeface="Symbol"/>
              </a:rPr>
              <a:t>Almost 18 per cent of Russia is tundra. There aren't any trees there. It is frozen for most of the year.</a:t>
            </a:r>
          </a:p>
          <a:p>
            <a:r>
              <a:rPr lang="en-US" sz="1600" dirty="0" smtClean="0">
                <a:sym typeface="Symbol"/>
              </a:rPr>
              <a:t>Taiga is a thick forest with a lot of dark </a:t>
            </a:r>
            <a:r>
              <a:rPr lang="en-US" sz="1600" b="1" u="sng" dirty="0" smtClean="0">
                <a:sym typeface="Symbol"/>
              </a:rPr>
              <a:t>pine</a:t>
            </a:r>
            <a:r>
              <a:rPr lang="en-US" sz="1600" dirty="0" smtClean="0">
                <a:sym typeface="Symbol"/>
              </a:rPr>
              <a:t>, </a:t>
            </a:r>
            <a:r>
              <a:rPr lang="en-US" sz="1600" b="1" u="sng" dirty="0" smtClean="0">
                <a:sym typeface="Symbol"/>
              </a:rPr>
              <a:t>fir</a:t>
            </a:r>
            <a:r>
              <a:rPr lang="en-US" sz="1600" dirty="0" smtClean="0">
                <a:sym typeface="Symbol"/>
              </a:rPr>
              <a:t>, and </a:t>
            </a:r>
            <a:r>
              <a:rPr lang="en-US" sz="1600" b="1" u="sng" dirty="0" smtClean="0">
                <a:sym typeface="Symbol"/>
              </a:rPr>
              <a:t>cedar</a:t>
            </a:r>
            <a:r>
              <a:rPr lang="en-US" sz="1600" dirty="0" smtClean="0">
                <a:sym typeface="Symbol"/>
              </a:rPr>
              <a:t> trees. Many </a:t>
            </a:r>
            <a:r>
              <a:rPr lang="en-US" sz="1600" b="1" u="sng" dirty="0" smtClean="0">
                <a:sym typeface="Symbol"/>
              </a:rPr>
              <a:t>species</a:t>
            </a:r>
            <a:r>
              <a:rPr lang="en-US" sz="1600" dirty="0" smtClean="0">
                <a:sym typeface="Symbol"/>
              </a:rPr>
              <a:t> of </a:t>
            </a:r>
            <a:r>
              <a:rPr lang="en-US" sz="1600" b="1" u="sng" dirty="0" smtClean="0">
                <a:sym typeface="Symbol"/>
              </a:rPr>
              <a:t>wildlife</a:t>
            </a:r>
            <a:r>
              <a:rPr lang="en-US" sz="1600" dirty="0" smtClean="0">
                <a:sym typeface="Symbol"/>
              </a:rPr>
              <a:t> live there.</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2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2000"/>
                                        <p:tgtEl>
                                          <p:spTgt spid="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60000"/>
                <a:lumOff val="4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00034" y="0"/>
            <a:ext cx="8229600" cy="1143000"/>
          </a:xfrm>
        </p:spPr>
        <p:txBody>
          <a:bodyPr/>
          <a:lstStyle/>
          <a:p>
            <a:r>
              <a:rPr lang="en-US" dirty="0" smtClean="0">
                <a:latin typeface="Perpetua Titling MT" pitchFamily="18" charset="0"/>
              </a:rPr>
              <a:t>The Russian </a:t>
            </a:r>
            <a:r>
              <a:rPr lang="en-US" dirty="0" smtClean="0">
                <a:latin typeface="Perpetua Titling MT" pitchFamily="18" charset="0"/>
              </a:rPr>
              <a:t>F</a:t>
            </a:r>
            <a:r>
              <a:rPr lang="en-US" dirty="0" smtClean="0">
                <a:latin typeface="Perpetua Titling MT" pitchFamily="18" charset="0"/>
              </a:rPr>
              <a:t>lag</a:t>
            </a:r>
            <a:endParaRPr lang="ru-RU" dirty="0"/>
          </a:p>
        </p:txBody>
      </p:sp>
      <p:pic>
        <p:nvPicPr>
          <p:cNvPr id="7" name="Содержимое 6" descr="6a880978851199b1e160e2eb78af565c.png"/>
          <p:cNvPicPr>
            <a:picLocks noGrp="1" noChangeAspect="1"/>
          </p:cNvPicPr>
          <p:nvPr>
            <p:ph sz="half" idx="1"/>
          </p:nvPr>
        </p:nvPicPr>
        <p:blipFill>
          <a:blip r:embed="rId2"/>
          <a:stretch>
            <a:fillRect/>
          </a:stretch>
        </p:blipFill>
        <p:spPr>
          <a:xfrm>
            <a:off x="4643438" y="1857364"/>
            <a:ext cx="4038600" cy="2688193"/>
          </a:xfrm>
          <a:prstGeom prst="rect">
            <a:avLst/>
          </a:prstGeom>
          <a:ln>
            <a:noFill/>
          </a:ln>
          <a:effectLst>
            <a:outerShdw blurRad="190500" algn="tl" rotWithShape="0">
              <a:srgbClr val="000000">
                <a:alpha val="70000"/>
              </a:srgbClr>
            </a:outerShdw>
          </a:effectLst>
        </p:spPr>
      </p:pic>
      <p:sp>
        <p:nvSpPr>
          <p:cNvPr id="6" name="Содержимое 5"/>
          <p:cNvSpPr>
            <a:spLocks noGrp="1"/>
          </p:cNvSpPr>
          <p:nvPr>
            <p:ph sz="half" idx="2"/>
          </p:nvPr>
        </p:nvSpPr>
        <p:spPr>
          <a:xfrm>
            <a:off x="285720" y="1643050"/>
            <a:ext cx="4038600" cy="4525963"/>
          </a:xfrm>
        </p:spPr>
        <p:txBody>
          <a:bodyPr>
            <a:normAutofit fontScale="70000" lnSpcReduction="20000"/>
          </a:bodyPr>
          <a:lstStyle/>
          <a:p>
            <a:pPr>
              <a:buNone/>
            </a:pPr>
            <a:r>
              <a:rPr lang="en-US" dirty="0" smtClean="0"/>
              <a:t>      The Russian flag first appears in 1668. it was the symbol of Russia for more than 300 years. It reappeared as the modern flag in 1991.  The flag has three wide </a:t>
            </a:r>
            <a:r>
              <a:rPr lang="en-US" b="1" u="sng" dirty="0" smtClean="0"/>
              <a:t>stripes</a:t>
            </a:r>
            <a:r>
              <a:rPr lang="en-US" dirty="0" smtClean="0"/>
              <a:t> on it. The colors of flag are symbolic. White is faithful and sincere, blue is honest and loyal and red is brave. When Russian people </a:t>
            </a:r>
            <a:r>
              <a:rPr lang="en-US" b="1" u="sng" dirty="0" smtClean="0"/>
              <a:t>celebrate</a:t>
            </a:r>
            <a:r>
              <a:rPr lang="en-US" dirty="0" smtClean="0"/>
              <a:t> their national holidays you can see the national flag in all the streets, </a:t>
            </a:r>
            <a:r>
              <a:rPr lang="en-US" b="1" u="sng" dirty="0" smtClean="0"/>
              <a:t>squares</a:t>
            </a:r>
            <a:r>
              <a:rPr lang="en-US" dirty="0" smtClean="0"/>
              <a:t>, </a:t>
            </a:r>
            <a:r>
              <a:rPr lang="en-US" b="1" u="sng" dirty="0" smtClean="0"/>
              <a:t>official  buildings</a:t>
            </a:r>
            <a:r>
              <a:rPr lang="en-US" dirty="0" smtClean="0"/>
              <a:t>, </a:t>
            </a:r>
            <a:r>
              <a:rPr lang="en-US" b="1" u="sng" dirty="0" smtClean="0"/>
              <a:t>blocks of flats </a:t>
            </a:r>
            <a:r>
              <a:rPr lang="en-US" dirty="0" smtClean="0"/>
              <a:t>and houses in big cities, small towns and villages.</a:t>
            </a:r>
            <a:endParaRPr lang="ru-RU" dirty="0"/>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60000"/>
                <a:lumOff val="4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143000"/>
          </a:xfrm>
        </p:spPr>
        <p:txBody>
          <a:bodyPr>
            <a:normAutofit/>
          </a:bodyPr>
          <a:lstStyle/>
          <a:p>
            <a:r>
              <a:rPr lang="en-US" sz="4000" dirty="0" smtClean="0">
                <a:latin typeface="Perpetua Titling MT" pitchFamily="18" charset="0"/>
              </a:rPr>
              <a:t>The Double-</a:t>
            </a:r>
            <a:r>
              <a:rPr lang="en-US" sz="4000" dirty="0" smtClean="0">
                <a:latin typeface="Perpetua Titling MT" pitchFamily="18" charset="0"/>
              </a:rPr>
              <a:t>H</a:t>
            </a:r>
            <a:r>
              <a:rPr lang="en-US" sz="4000" dirty="0" smtClean="0">
                <a:latin typeface="Perpetua Titling MT" pitchFamily="18" charset="0"/>
              </a:rPr>
              <a:t>eaded Eagle</a:t>
            </a:r>
            <a:endParaRPr lang="ru-RU" sz="4000" dirty="0"/>
          </a:p>
        </p:txBody>
      </p:sp>
      <p:pic>
        <p:nvPicPr>
          <p:cNvPr id="4" name="Содержимое 3" descr="479px-Coat_of_Arms_of_the_Russian_Federation.svg.png"/>
          <p:cNvPicPr>
            <a:picLocks noGrp="1" noChangeAspect="1"/>
          </p:cNvPicPr>
          <p:nvPr>
            <p:ph sz="half" idx="1"/>
          </p:nvPr>
        </p:nvPicPr>
        <p:blipFill>
          <a:blip r:embed="rId2"/>
          <a:stretch>
            <a:fillRect/>
          </a:stretch>
        </p:blipFill>
        <p:spPr>
          <a:xfrm>
            <a:off x="571473" y="1714488"/>
            <a:ext cx="3357586" cy="3981438"/>
          </a:xfrm>
        </p:spPr>
      </p:pic>
      <p:sp>
        <p:nvSpPr>
          <p:cNvPr id="5" name="Содержимое 4"/>
          <p:cNvSpPr>
            <a:spLocks noGrp="1"/>
          </p:cNvSpPr>
          <p:nvPr>
            <p:ph sz="half" idx="2"/>
          </p:nvPr>
        </p:nvSpPr>
        <p:spPr>
          <a:xfrm>
            <a:off x="4643438" y="1357298"/>
            <a:ext cx="4252914" cy="4643470"/>
          </a:xfrm>
        </p:spPr>
        <p:txBody>
          <a:bodyPr>
            <a:normAutofit fontScale="92500" lnSpcReduction="20000"/>
          </a:bodyPr>
          <a:lstStyle/>
          <a:p>
            <a:pPr>
              <a:buNone/>
            </a:pPr>
            <a:r>
              <a:rPr lang="en-US" dirty="0" smtClean="0"/>
              <a:t>     The double-headed eagle is the emblem of Russia. </a:t>
            </a:r>
            <a:r>
              <a:rPr lang="en-US" dirty="0" smtClean="0"/>
              <a:t>A</a:t>
            </a:r>
            <a:r>
              <a:rPr lang="en-US" dirty="0" smtClean="0"/>
              <a:t>bove the heads there are three </a:t>
            </a:r>
            <a:r>
              <a:rPr lang="en-US" b="1" u="sng" dirty="0" smtClean="0"/>
              <a:t>crowns</a:t>
            </a:r>
            <a:r>
              <a:rPr lang="en-US" dirty="0" smtClean="0"/>
              <a:t>. The eagle carries a </a:t>
            </a:r>
            <a:r>
              <a:rPr lang="en-US" b="1" u="sng" dirty="0" smtClean="0"/>
              <a:t>scepter</a:t>
            </a:r>
            <a:r>
              <a:rPr lang="en-US" dirty="0" smtClean="0"/>
              <a:t>, the </a:t>
            </a:r>
            <a:r>
              <a:rPr lang="en-US" b="1" u="sng" dirty="0" smtClean="0"/>
              <a:t>sign</a:t>
            </a:r>
            <a:r>
              <a:rPr lang="en-US" dirty="0" smtClean="0"/>
              <a:t> of state power, and an orb, the sign of unity. You can see St George on the </a:t>
            </a:r>
            <a:r>
              <a:rPr lang="en-US" b="1" u="sng" dirty="0" smtClean="0"/>
              <a:t>breast</a:t>
            </a:r>
            <a:r>
              <a:rPr lang="en-US" dirty="0" smtClean="0"/>
              <a:t> of the eagle. It is the oldest Russian symbol of love for the Motherland.  You can also see the eagle on the back of modern Russian coins.</a:t>
            </a:r>
            <a:endParaRPr lang="ru-RU" dirty="0"/>
          </a:p>
        </p:txBody>
      </p:sp>
      <p:sp>
        <p:nvSpPr>
          <p:cNvPr id="6" name="TextBox 5"/>
          <p:cNvSpPr txBox="1"/>
          <p:nvPr/>
        </p:nvSpPr>
        <p:spPr>
          <a:xfrm>
            <a:off x="857224" y="1571612"/>
            <a:ext cx="1085554"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b="1" dirty="0" smtClean="0">
                <a:latin typeface="Castellar" pitchFamily="18" charset="0"/>
              </a:rPr>
              <a:t>1. ………</a:t>
            </a:r>
            <a:endParaRPr lang="ru-RU" b="1" dirty="0"/>
          </a:p>
        </p:txBody>
      </p:sp>
      <p:sp>
        <p:nvSpPr>
          <p:cNvPr id="7" name="TextBox 6"/>
          <p:cNvSpPr txBox="1"/>
          <p:nvPr/>
        </p:nvSpPr>
        <p:spPr>
          <a:xfrm>
            <a:off x="2071670" y="5286388"/>
            <a:ext cx="1357321"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b="1" dirty="0" smtClean="0">
                <a:latin typeface="Castellar" pitchFamily="18" charset="0"/>
              </a:rPr>
              <a:t>3</a:t>
            </a:r>
            <a:r>
              <a:rPr lang="en-US" b="1" dirty="0" smtClean="0">
                <a:latin typeface="Castellar" pitchFamily="18" charset="0"/>
              </a:rPr>
              <a:t>. ………</a:t>
            </a:r>
            <a:endParaRPr lang="ru-RU" b="1" dirty="0"/>
          </a:p>
        </p:txBody>
      </p:sp>
      <p:sp>
        <p:nvSpPr>
          <p:cNvPr id="8" name="TextBox 7"/>
          <p:cNvSpPr txBox="1"/>
          <p:nvPr/>
        </p:nvSpPr>
        <p:spPr>
          <a:xfrm>
            <a:off x="0" y="4357694"/>
            <a:ext cx="1130438"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b="1" dirty="0" smtClean="0">
                <a:latin typeface="Castellar" pitchFamily="18" charset="0"/>
              </a:rPr>
              <a:t>4. ………</a:t>
            </a:r>
            <a:endParaRPr lang="ru-RU" b="1" dirty="0"/>
          </a:p>
        </p:txBody>
      </p:sp>
      <p:sp>
        <p:nvSpPr>
          <p:cNvPr id="9" name="TextBox 8"/>
          <p:cNvSpPr txBox="1"/>
          <p:nvPr/>
        </p:nvSpPr>
        <p:spPr>
          <a:xfrm>
            <a:off x="3643306" y="4000504"/>
            <a:ext cx="1120820"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b="1" dirty="0" smtClean="0">
                <a:latin typeface="Castellar" pitchFamily="18" charset="0"/>
              </a:rPr>
              <a:t>2. ………</a:t>
            </a:r>
            <a:endParaRPr lang="ru-RU" b="1" dirty="0"/>
          </a:p>
        </p:txBody>
      </p:sp>
      <p:cxnSp>
        <p:nvCxnSpPr>
          <p:cNvPr id="11" name="Прямая со стрелкой 10"/>
          <p:cNvCxnSpPr>
            <a:stCxn id="6" idx="3"/>
          </p:cNvCxnSpPr>
          <p:nvPr/>
        </p:nvCxnSpPr>
        <p:spPr>
          <a:xfrm>
            <a:off x="1942778" y="1756278"/>
            <a:ext cx="271768" cy="315400"/>
          </a:xfrm>
          <a:prstGeom prst="straightConnector1">
            <a:avLst/>
          </a:prstGeom>
          <a:ln>
            <a:solidFill>
              <a:schemeClr val="bg1"/>
            </a:solidFill>
            <a:tailEnd type="arrow"/>
          </a:ln>
        </p:spPr>
        <p:style>
          <a:lnRef idx="3">
            <a:schemeClr val="dk1"/>
          </a:lnRef>
          <a:fillRef idx="0">
            <a:schemeClr val="dk1"/>
          </a:fillRef>
          <a:effectRef idx="2">
            <a:schemeClr val="dk1"/>
          </a:effectRef>
          <a:fontRef idx="minor">
            <a:schemeClr val="tx1"/>
          </a:fontRef>
        </p:style>
      </p:cxnSp>
      <p:cxnSp>
        <p:nvCxnSpPr>
          <p:cNvPr id="13" name="Прямая со стрелкой 12"/>
          <p:cNvCxnSpPr>
            <a:stCxn id="8" idx="3"/>
          </p:cNvCxnSpPr>
          <p:nvPr/>
        </p:nvCxnSpPr>
        <p:spPr>
          <a:xfrm flipV="1">
            <a:off x="1130438" y="4143380"/>
            <a:ext cx="155414" cy="398980"/>
          </a:xfrm>
          <a:prstGeom prst="straightConnector1">
            <a:avLst/>
          </a:prstGeom>
          <a:ln>
            <a:solidFill>
              <a:schemeClr val="bg1"/>
            </a:solidFill>
            <a:tailEnd type="arrow"/>
          </a:ln>
        </p:spPr>
        <p:style>
          <a:lnRef idx="3">
            <a:schemeClr val="dk1"/>
          </a:lnRef>
          <a:fillRef idx="0">
            <a:schemeClr val="dk1"/>
          </a:fillRef>
          <a:effectRef idx="2">
            <a:schemeClr val="dk1"/>
          </a:effectRef>
          <a:fontRef idx="minor">
            <a:schemeClr val="tx1"/>
          </a:fontRef>
        </p:style>
      </p:cxnSp>
      <p:cxnSp>
        <p:nvCxnSpPr>
          <p:cNvPr id="15" name="Прямая со стрелкой 14"/>
          <p:cNvCxnSpPr>
            <a:stCxn id="7" idx="0"/>
          </p:cNvCxnSpPr>
          <p:nvPr/>
        </p:nvCxnSpPr>
        <p:spPr>
          <a:xfrm rot="16200000" flipV="1">
            <a:off x="1910935" y="4446991"/>
            <a:ext cx="1285884" cy="392909"/>
          </a:xfrm>
          <a:prstGeom prst="straightConnector1">
            <a:avLst/>
          </a:prstGeom>
          <a:ln>
            <a:solidFill>
              <a:schemeClr val="bg1"/>
            </a:solidFill>
            <a:tailEnd type="arrow"/>
          </a:ln>
        </p:spPr>
        <p:style>
          <a:lnRef idx="3">
            <a:schemeClr val="dk1"/>
          </a:lnRef>
          <a:fillRef idx="0">
            <a:schemeClr val="dk1"/>
          </a:fillRef>
          <a:effectRef idx="2">
            <a:schemeClr val="dk1"/>
          </a:effectRef>
          <a:fontRef idx="minor">
            <a:schemeClr val="tx1"/>
          </a:fontRef>
        </p:style>
      </p:cxnSp>
      <p:cxnSp>
        <p:nvCxnSpPr>
          <p:cNvPr id="17" name="Прямая со стрелкой 16"/>
          <p:cNvCxnSpPr>
            <a:stCxn id="9" idx="1"/>
          </p:cNvCxnSpPr>
          <p:nvPr/>
        </p:nvCxnSpPr>
        <p:spPr>
          <a:xfrm rot="10800000" flipV="1">
            <a:off x="3214678" y="4185170"/>
            <a:ext cx="428628" cy="29648"/>
          </a:xfrm>
          <a:prstGeom prst="straightConnector1">
            <a:avLst/>
          </a:prstGeom>
          <a:ln>
            <a:solidFill>
              <a:schemeClr val="bg1"/>
            </a:solidFill>
            <a:tailEnd type="arrow"/>
          </a:ln>
        </p:spPr>
        <p:style>
          <a:lnRef idx="3">
            <a:schemeClr val="dk1"/>
          </a:lnRef>
          <a:fillRef idx="0">
            <a:schemeClr val="dk1"/>
          </a:fillRef>
          <a:effectRef idx="2">
            <a:schemeClr val="dk1"/>
          </a:effectRef>
          <a:fontRef idx="minor">
            <a:schemeClr val="tx1"/>
          </a:fontRef>
        </p:style>
      </p:cxn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2214546" y="1214422"/>
            <a:ext cx="5000660" cy="3357586"/>
          </a:xfrm>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r>
              <a:rPr lang="en-US" dirty="0" smtClean="0">
                <a:solidFill>
                  <a:srgbClr val="FF0000"/>
                </a:solidFill>
              </a:rPr>
              <a:t>Scepter</a:t>
            </a:r>
            <a:r>
              <a:rPr lang="en-US" dirty="0" smtClean="0"/>
              <a:t> – </a:t>
            </a:r>
            <a:r>
              <a:rPr lang="ru-RU" dirty="0" smtClean="0"/>
              <a:t>скипетр</a:t>
            </a:r>
          </a:p>
          <a:p>
            <a:r>
              <a:rPr lang="en-US" dirty="0" smtClean="0">
                <a:solidFill>
                  <a:srgbClr val="FF0000"/>
                </a:solidFill>
              </a:rPr>
              <a:t>Crown</a:t>
            </a:r>
            <a:r>
              <a:rPr lang="en-US" dirty="0" smtClean="0"/>
              <a:t> – </a:t>
            </a:r>
            <a:r>
              <a:rPr lang="ru-RU" dirty="0" smtClean="0"/>
              <a:t>корона</a:t>
            </a:r>
          </a:p>
          <a:p>
            <a:r>
              <a:rPr lang="en-US" dirty="0" smtClean="0">
                <a:solidFill>
                  <a:srgbClr val="FF0000"/>
                </a:solidFill>
              </a:rPr>
              <a:t>Sign on the breast </a:t>
            </a:r>
            <a:r>
              <a:rPr lang="en-US" dirty="0" smtClean="0"/>
              <a:t>– </a:t>
            </a:r>
            <a:r>
              <a:rPr lang="ru-RU" dirty="0" smtClean="0"/>
              <a:t>знак</a:t>
            </a:r>
            <a:r>
              <a:rPr lang="en-US" dirty="0" smtClean="0"/>
              <a:t> </a:t>
            </a:r>
            <a:r>
              <a:rPr lang="ru-RU" dirty="0" smtClean="0"/>
              <a:t>покровителя</a:t>
            </a:r>
            <a:r>
              <a:rPr lang="en-US" dirty="0" smtClean="0"/>
              <a:t> </a:t>
            </a:r>
            <a:r>
              <a:rPr lang="ru-RU" dirty="0" smtClean="0"/>
              <a:t>России</a:t>
            </a:r>
            <a:r>
              <a:rPr lang="en-US" dirty="0" smtClean="0"/>
              <a:t> </a:t>
            </a:r>
            <a:r>
              <a:rPr lang="ru-RU" dirty="0" smtClean="0"/>
              <a:t>Святого</a:t>
            </a:r>
            <a:r>
              <a:rPr lang="en-US" dirty="0" smtClean="0"/>
              <a:t> </a:t>
            </a:r>
            <a:r>
              <a:rPr lang="ru-RU" dirty="0" smtClean="0"/>
              <a:t>Георгия</a:t>
            </a:r>
            <a:r>
              <a:rPr lang="en-US" dirty="0" smtClean="0"/>
              <a:t> </a:t>
            </a:r>
            <a:r>
              <a:rPr lang="ru-RU" dirty="0" smtClean="0"/>
              <a:t>Победоносца</a:t>
            </a:r>
            <a:endParaRPr lang="ru-RU" dirty="0" smtClean="0"/>
          </a:p>
          <a:p>
            <a:r>
              <a:rPr lang="en-US" dirty="0" smtClean="0">
                <a:solidFill>
                  <a:srgbClr val="FF0000"/>
                </a:solidFill>
              </a:rPr>
              <a:t>Orb</a:t>
            </a:r>
            <a:r>
              <a:rPr lang="en-US" dirty="0" smtClean="0"/>
              <a:t> – </a:t>
            </a:r>
            <a:r>
              <a:rPr lang="ru-RU" dirty="0" smtClean="0"/>
              <a:t>держава</a:t>
            </a:r>
          </a:p>
          <a:p>
            <a:endParaRPr lang="ru-RU" dirty="0" smtClean="0"/>
          </a:p>
          <a:p>
            <a:pPr>
              <a:buNone/>
            </a:pPr>
            <a:r>
              <a:rPr lang="en-US" b="1" dirty="0" smtClean="0"/>
              <a:t> </a:t>
            </a:r>
            <a:endParaRPr lang="ru-RU" dirty="0"/>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75000"/>
            <a:lum/>
          </a:blip>
          <a:srcRect/>
          <a:stretch>
            <a:fillRect l="-7000" t="-33000" r="-7000" b="-33000"/>
          </a:stretch>
        </a:blipFill>
        <a:effectLst/>
      </p:bgPr>
    </p:bg>
    <p:spTree>
      <p:nvGrpSpPr>
        <p:cNvPr id="1" name=""/>
        <p:cNvGrpSpPr/>
        <p:nvPr/>
      </p:nvGrpSpPr>
      <p:grpSpPr>
        <a:xfrm>
          <a:off x="0" y="0"/>
          <a:ext cx="0" cy="0"/>
          <a:chOff x="0" y="0"/>
          <a:chExt cx="0" cy="0"/>
        </a:xfrm>
      </p:grpSpPr>
      <p:pic>
        <p:nvPicPr>
          <p:cNvPr id="4" name="Содержимое 3" descr="Coat_of_Arms_of_Moscow.png"/>
          <p:cNvPicPr>
            <a:picLocks noGrp="1" noChangeAspect="1"/>
          </p:cNvPicPr>
          <p:nvPr>
            <p:ph idx="1"/>
          </p:nvPr>
        </p:nvPicPr>
        <p:blipFill>
          <a:blip r:embed="rId3"/>
          <a:stretch>
            <a:fillRect/>
          </a:stretch>
        </p:blipFill>
        <p:spPr>
          <a:xfrm>
            <a:off x="2714612" y="1643050"/>
            <a:ext cx="3719510" cy="4411675"/>
          </a:xfrm>
        </p:spPr>
      </p:pic>
      <p:sp>
        <p:nvSpPr>
          <p:cNvPr id="5" name="TextBox 4"/>
          <p:cNvSpPr txBox="1"/>
          <p:nvPr/>
        </p:nvSpPr>
        <p:spPr>
          <a:xfrm>
            <a:off x="5143504" y="1785926"/>
            <a:ext cx="1102931"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smtClean="0"/>
              <a:t>St George</a:t>
            </a:r>
            <a:endParaRPr lang="ru-RU" dirty="0"/>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одержимое 7"/>
          <p:cNvSpPr>
            <a:spLocks noGrp="1"/>
          </p:cNvSpPr>
          <p:nvPr>
            <p:ph sz="half" idx="2"/>
          </p:nvPr>
        </p:nvSpPr>
        <p:spPr>
          <a:xfrm>
            <a:off x="3428992" y="285728"/>
            <a:ext cx="5500726" cy="6143668"/>
          </a:xfrm>
          <a:solidFill>
            <a:srgbClr val="EEECE1">
              <a:alpha val="50196"/>
            </a:srgbClr>
          </a:solidFill>
        </p:spPr>
        <p:txBody>
          <a:bodyPr>
            <a:normAutofit fontScale="62500" lnSpcReduction="20000"/>
          </a:bodyPr>
          <a:lstStyle/>
          <a:p>
            <a:endParaRPr lang="en-US" dirty="0" smtClean="0"/>
          </a:p>
          <a:p>
            <a:pPr>
              <a:buNone/>
            </a:pPr>
            <a:r>
              <a:rPr lang="en-US" dirty="0" smtClean="0"/>
              <a:t>      “…And here we are at the heart of Moscow, Red Square. It got its name in 17</a:t>
            </a:r>
            <a:r>
              <a:rPr lang="en-US" baseline="30000" dirty="0" smtClean="0"/>
              <a:t>th</a:t>
            </a:r>
            <a:r>
              <a:rPr lang="en-US" dirty="0" smtClean="0"/>
              <a:t> century. In old Russian the word </a:t>
            </a:r>
            <a:r>
              <a:rPr lang="en-US" i="1" dirty="0" smtClean="0"/>
              <a:t>red</a:t>
            </a:r>
            <a:r>
              <a:rPr lang="en-US" dirty="0" smtClean="0"/>
              <a:t> means </a:t>
            </a:r>
            <a:r>
              <a:rPr lang="en-US" i="1" dirty="0" smtClean="0"/>
              <a:t>beautiful</a:t>
            </a:r>
            <a:r>
              <a:rPr lang="en-US" dirty="0" smtClean="0"/>
              <a:t>. As you can see, </a:t>
            </a:r>
            <a:r>
              <a:rPr lang="en-US" dirty="0" smtClean="0"/>
              <a:t>Red </a:t>
            </a:r>
            <a:r>
              <a:rPr lang="en-US" dirty="0" smtClean="0"/>
              <a:t>Square is very large. There are interesting landmarks in it.</a:t>
            </a:r>
          </a:p>
          <a:p>
            <a:pPr>
              <a:buNone/>
            </a:pPr>
            <a:r>
              <a:rPr lang="en-US" dirty="0" smtClean="0"/>
              <a:t>          In the centre of </a:t>
            </a:r>
            <a:r>
              <a:rPr lang="en-US" dirty="0" smtClean="0"/>
              <a:t>Red </a:t>
            </a:r>
            <a:r>
              <a:rPr lang="en-US" dirty="0" smtClean="0"/>
              <a:t>Square, by the Kremlin wall, you can see the Lenin </a:t>
            </a:r>
            <a:r>
              <a:rPr lang="en-US" b="1" u="sng" dirty="0" smtClean="0"/>
              <a:t>Mausoleum</a:t>
            </a:r>
            <a:r>
              <a:rPr lang="en-US" dirty="0" smtClean="0"/>
              <a:t> designed by the </a:t>
            </a:r>
            <a:r>
              <a:rPr lang="en-US" b="1" u="sng" dirty="0" smtClean="0"/>
              <a:t>architect</a:t>
            </a:r>
            <a:r>
              <a:rPr lang="en-US" dirty="0" smtClean="0"/>
              <a:t> </a:t>
            </a:r>
            <a:r>
              <a:rPr lang="en-US" dirty="0" err="1" smtClean="0"/>
              <a:t>Alexey</a:t>
            </a:r>
            <a:r>
              <a:rPr lang="en-US" dirty="0" smtClean="0"/>
              <a:t> </a:t>
            </a:r>
            <a:r>
              <a:rPr lang="en-US" dirty="0" err="1" smtClean="0"/>
              <a:t>Victorovich</a:t>
            </a:r>
            <a:r>
              <a:rPr lang="en-US" dirty="0" smtClean="0"/>
              <a:t> </a:t>
            </a:r>
            <a:r>
              <a:rPr lang="en-US" dirty="0" err="1" smtClean="0"/>
              <a:t>Shchusev</a:t>
            </a:r>
            <a:r>
              <a:rPr lang="en-US" dirty="0" smtClean="0"/>
              <a:t>. To the left there is the </a:t>
            </a:r>
            <a:r>
              <a:rPr lang="en-US" dirty="0" err="1" smtClean="0"/>
              <a:t>Spasskaya</a:t>
            </a:r>
            <a:r>
              <a:rPr lang="en-US" dirty="0" smtClean="0"/>
              <a:t> Tower, the tallest of the Kremlin towers. It is 67.3 </a:t>
            </a:r>
            <a:r>
              <a:rPr lang="en-US" dirty="0" err="1" smtClean="0"/>
              <a:t>metres</a:t>
            </a:r>
            <a:r>
              <a:rPr lang="en-US" dirty="0" smtClean="0"/>
              <a:t> high. The tower if famous for its clock, the Kremlin clock, made in the 16</a:t>
            </a:r>
            <a:r>
              <a:rPr lang="en-US" baseline="30000" dirty="0" smtClean="0"/>
              <a:t>th</a:t>
            </a:r>
            <a:r>
              <a:rPr lang="en-US" dirty="0" smtClean="0"/>
              <a:t> century. The clock </a:t>
            </a:r>
            <a:r>
              <a:rPr lang="en-US" b="1" u="sng" dirty="0" smtClean="0"/>
              <a:t>strikes</a:t>
            </a:r>
            <a:r>
              <a:rPr lang="en-US" dirty="0" smtClean="0"/>
              <a:t> every hour, half hour and quarter hour. The minute </a:t>
            </a:r>
            <a:r>
              <a:rPr lang="en-US" b="1" u="sng" dirty="0" smtClean="0"/>
              <a:t>hand </a:t>
            </a:r>
            <a:r>
              <a:rPr lang="en-US" dirty="0" smtClean="0"/>
              <a:t>is 3.38 </a:t>
            </a:r>
            <a:r>
              <a:rPr lang="en-US" dirty="0" err="1" smtClean="0"/>
              <a:t>metres</a:t>
            </a:r>
            <a:r>
              <a:rPr lang="en-US" dirty="0" smtClean="0"/>
              <a:t> long.</a:t>
            </a:r>
          </a:p>
          <a:p>
            <a:pPr>
              <a:buNone/>
            </a:pPr>
            <a:r>
              <a:rPr lang="en-US" dirty="0" smtClean="0"/>
              <a:t>          In the square you can also visit the State History </a:t>
            </a:r>
            <a:r>
              <a:rPr lang="en-US" b="1" u="sng" dirty="0" smtClean="0"/>
              <a:t>Museum</a:t>
            </a:r>
            <a:r>
              <a:rPr lang="en-US" dirty="0" smtClean="0"/>
              <a:t> and the State </a:t>
            </a:r>
            <a:r>
              <a:rPr lang="en-US" b="1" u="sng" dirty="0" smtClean="0"/>
              <a:t>Department Store</a:t>
            </a:r>
            <a:r>
              <a:rPr lang="en-US" dirty="0" smtClean="0"/>
              <a:t>(GUM). The most famous building in </a:t>
            </a:r>
            <a:r>
              <a:rPr lang="en-US" dirty="0" smtClean="0"/>
              <a:t>Red </a:t>
            </a:r>
            <a:r>
              <a:rPr lang="en-US" dirty="0" smtClean="0"/>
              <a:t>Square is St Basil’s Cathedral. There are eight smaller churches around the tallest ninth church.</a:t>
            </a:r>
          </a:p>
          <a:p>
            <a:pPr>
              <a:buNone/>
            </a:pPr>
            <a:r>
              <a:rPr lang="en-US" dirty="0" smtClean="0"/>
              <a:t>          Next to the Cathedral, there is a </a:t>
            </a:r>
            <a:r>
              <a:rPr lang="en-US" b="1" u="sng" dirty="0" smtClean="0"/>
              <a:t>monument</a:t>
            </a:r>
            <a:r>
              <a:rPr lang="en-US" dirty="0" smtClean="0"/>
              <a:t> to </a:t>
            </a:r>
            <a:r>
              <a:rPr lang="en-US" b="1" u="sng" dirty="0" smtClean="0"/>
              <a:t>citizen</a:t>
            </a:r>
            <a:r>
              <a:rPr lang="en-US" dirty="0" smtClean="0"/>
              <a:t> </a:t>
            </a:r>
            <a:r>
              <a:rPr lang="en-US" dirty="0" err="1" smtClean="0"/>
              <a:t>Minin</a:t>
            </a:r>
            <a:r>
              <a:rPr lang="en-US" dirty="0" smtClean="0"/>
              <a:t> and Prince </a:t>
            </a:r>
            <a:r>
              <a:rPr lang="en-US" dirty="0" err="1" smtClean="0"/>
              <a:t>Pozharsky</a:t>
            </a:r>
            <a:r>
              <a:rPr lang="en-US" dirty="0" smtClean="0"/>
              <a:t>. They were </a:t>
            </a:r>
            <a:r>
              <a:rPr lang="en-US" b="1" u="sng" dirty="0" smtClean="0"/>
              <a:t>heroes</a:t>
            </a:r>
            <a:r>
              <a:rPr lang="en-US" dirty="0" smtClean="0"/>
              <a:t> in the war against Poland in 1612. it was the first monument built in Moscow. ”</a:t>
            </a:r>
            <a:endParaRPr lang="ru-RU" dirty="0"/>
          </a:p>
        </p:txBody>
      </p:sp>
      <p:pic>
        <p:nvPicPr>
          <p:cNvPr id="3074" name="Picture 2" descr="File:&amp;Scy;&amp;ocy;&amp;bcy;&amp;ocy;&amp;rcy; &amp;Vcy;&amp;acy;&amp;scy;&amp;icy;&amp;lcy;&amp;icy;&amp;yacy; &amp;Bcy;&amp;lcy;&amp;acy;&amp;zhcy;&amp;iecy;&amp;ncy;&amp;ncy;&amp;ocy;&amp;gcy;&amp;ocy; (2009 &amp;gcy;&amp;ocy;&amp;dcy;).jpg"/>
          <p:cNvPicPr>
            <a:picLocks noChangeAspect="1" noChangeArrowheads="1"/>
          </p:cNvPicPr>
          <p:nvPr/>
        </p:nvPicPr>
        <p:blipFill>
          <a:blip r:embed="rId2"/>
          <a:srcRect/>
          <a:stretch>
            <a:fillRect/>
          </a:stretch>
        </p:blipFill>
        <p:spPr bwMode="auto">
          <a:xfrm>
            <a:off x="0" y="3582787"/>
            <a:ext cx="3143240" cy="3275213"/>
          </a:xfrm>
          <a:prstGeom prst="rect">
            <a:avLst/>
          </a:prstGeom>
          <a:ln>
            <a:noFill/>
          </a:ln>
          <a:effectLst>
            <a:outerShdw blurRad="190500" algn="tl" rotWithShape="0">
              <a:srgbClr val="000000">
                <a:alpha val="70000"/>
              </a:srgbClr>
            </a:outerShdw>
          </a:effectLst>
        </p:spPr>
      </p:pic>
      <p:pic>
        <p:nvPicPr>
          <p:cNvPr id="3076" name="Picture 4" descr="http://upload.wikimedia.org/wikipedia/commons/3/37/Spasskaya_Tower%2C_Moscow.jpg?uselang=ru"/>
          <p:cNvPicPr>
            <a:picLocks noChangeAspect="1" noChangeArrowheads="1"/>
          </p:cNvPicPr>
          <p:nvPr/>
        </p:nvPicPr>
        <p:blipFill>
          <a:blip r:embed="rId3" cstate="print"/>
          <a:srcRect b="10266"/>
          <a:stretch>
            <a:fillRect/>
          </a:stretch>
        </p:blipFill>
        <p:spPr bwMode="auto">
          <a:xfrm>
            <a:off x="0" y="0"/>
            <a:ext cx="3143240" cy="3714752"/>
          </a:xfrm>
          <a:prstGeom prst="rect">
            <a:avLst/>
          </a:prstGeom>
          <a:noFill/>
        </p:spPr>
      </p:pic>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64000"/>
            <a:lum/>
          </a:blip>
          <a:srcRect/>
          <a:stretch>
            <a:fillRect l="-23000" r="-23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2285984" y="1714488"/>
            <a:ext cx="4786346" cy="2786082"/>
          </a:xfrm>
          <a:solidFill>
            <a:srgbClr val="FFFFFF">
              <a:alpha val="41176"/>
            </a:srgbClr>
          </a:solidFill>
          <a:effectLst/>
        </p:spPr>
        <p:style>
          <a:lnRef idx="2">
            <a:schemeClr val="accent2"/>
          </a:lnRef>
          <a:fillRef idx="1">
            <a:schemeClr val="lt1"/>
          </a:fillRef>
          <a:effectRef idx="0">
            <a:schemeClr val="accent2"/>
          </a:effectRef>
          <a:fontRef idx="minor">
            <a:schemeClr val="dk1"/>
          </a:fontRef>
        </p:style>
        <p:txBody>
          <a:bodyPr/>
          <a:lstStyle/>
          <a:p>
            <a:pPr lvl="0"/>
            <a:r>
              <a:rPr lang="en-US" dirty="0" smtClean="0"/>
              <a:t>Geo </a:t>
            </a:r>
            <a:endParaRPr lang="ru-RU" dirty="0" smtClean="0"/>
          </a:p>
          <a:p>
            <a:pPr lvl="0"/>
            <a:r>
              <a:rPr lang="en-US" dirty="0" smtClean="0"/>
              <a:t>Official </a:t>
            </a:r>
            <a:r>
              <a:rPr lang="en-US" dirty="0" smtClean="0"/>
              <a:t>symbols </a:t>
            </a:r>
            <a:endParaRPr lang="ru-RU" dirty="0" smtClean="0"/>
          </a:p>
          <a:p>
            <a:pPr lvl="0"/>
            <a:r>
              <a:rPr lang="en-US" dirty="0" smtClean="0"/>
              <a:t>Capital of the country </a:t>
            </a:r>
            <a:endParaRPr lang="ru-RU" dirty="0" smtClean="0"/>
          </a:p>
          <a:p>
            <a:pPr lvl="0"/>
            <a:r>
              <a:rPr lang="en-US" dirty="0" smtClean="0"/>
              <a:t>“The Heart of Moscow”</a:t>
            </a:r>
            <a:endParaRPr lang="ru-RU" dirty="0" smtClean="0"/>
          </a:p>
          <a:p>
            <a:endParaRPr lang="ru-RU" dirty="0"/>
          </a:p>
        </p:txBody>
      </p:sp>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262</TotalTime>
  <Words>723</Words>
  <PresentationFormat>Экран (4:3)</PresentationFormat>
  <Paragraphs>42</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Тема Office</vt:lpstr>
      <vt:lpstr>Цели урока</vt:lpstr>
      <vt:lpstr>Слайд 2</vt:lpstr>
      <vt:lpstr>The Russian Flag</vt:lpstr>
      <vt:lpstr>The Double-Headed Eagle</vt:lpstr>
      <vt:lpstr>Слайд 5</vt:lpstr>
      <vt:lpstr>Слайд 6</vt:lpstr>
      <vt:lpstr>Слайд 7</vt:lpstr>
      <vt:lpstr>Слайд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dc:title>
  <cp:lastModifiedBy>.</cp:lastModifiedBy>
  <cp:revision>28</cp:revision>
  <dcterms:modified xsi:type="dcterms:W3CDTF">2012-08-28T08:57:38Z</dcterms:modified>
</cp:coreProperties>
</file>