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62" r:id="rId4"/>
    <p:sldId id="267" r:id="rId5"/>
    <p:sldId id="261" r:id="rId6"/>
    <p:sldId id="260" r:id="rId7"/>
    <p:sldId id="259" r:id="rId8"/>
    <p:sldId id="258" r:id="rId9"/>
    <p:sldId id="263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03BCCE-5183-4DF7-ADE5-0092D9330985}" type="datetimeFigureOut">
              <a:rPr lang="ru-RU" smtClean="0"/>
              <a:t>19.10.2011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14EEC4-C428-4AC9-B0EF-94F4365FC55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F290A7-1851-4C2F-B989-DD527E68EF6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4;&#1090;&#1082;&#1088;&#1099;&#1090;&#1099;&#1081;%20&#1091;&#1088;&#1086;&#1082;\Chillout_Ibiza_3_Baleraric_Lounge_2008_-_Signfield_-_Sunrise_Theme_%5bmusic_ardor_ru%5d.mp3" TargetMode="Externa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9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290"/>
            <a:ext cx="8574574" cy="64294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357166"/>
            <a:ext cx="389414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Form</a:t>
            </a:r>
            <a:r>
              <a:rPr lang="ru-RU" sz="2800" b="1" dirty="0" smtClean="0">
                <a:solidFill>
                  <a:srgbClr val="00B050"/>
                </a:solidFill>
              </a:rPr>
              <a:t>:</a:t>
            </a:r>
            <a:r>
              <a:rPr lang="en-US" sz="2800" b="1" dirty="0" smtClean="0">
                <a:solidFill>
                  <a:srgbClr val="00B050"/>
                </a:solidFill>
              </a:rPr>
              <a:t> 7a</a:t>
            </a:r>
          </a:p>
          <a:p>
            <a:r>
              <a:rPr lang="en-US" sz="2800" b="1" dirty="0" smtClean="0">
                <a:solidFill>
                  <a:srgbClr val="00B050"/>
                </a:solidFill>
              </a:rPr>
              <a:t>Teacher</a:t>
            </a:r>
            <a:r>
              <a:rPr lang="ru-RU" sz="2800" b="1" dirty="0" smtClean="0">
                <a:solidFill>
                  <a:srgbClr val="00B050"/>
                </a:solidFill>
              </a:rPr>
              <a:t>:</a:t>
            </a:r>
            <a:r>
              <a:rPr lang="en-US" sz="2800" b="1" dirty="0" smtClean="0">
                <a:solidFill>
                  <a:srgbClr val="00B050"/>
                </a:solidFill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</a:rPr>
              <a:t>Korelskaya</a:t>
            </a:r>
            <a:r>
              <a:rPr lang="en-US" sz="2800" b="1" dirty="0" smtClean="0">
                <a:solidFill>
                  <a:srgbClr val="00B050"/>
                </a:solidFill>
              </a:rPr>
              <a:t> O. E.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Яблоко.PNG"/>
          <p:cNvPicPr>
            <a:picLocks noChangeAspect="1"/>
          </p:cNvPicPr>
          <p:nvPr/>
        </p:nvPicPr>
        <p:blipFill>
          <a:blip r:embed="rId2" cstate="print"/>
          <a:srcRect r="67808" b="33063"/>
          <a:stretch>
            <a:fillRect/>
          </a:stretch>
        </p:blipFill>
        <p:spPr>
          <a:xfrm>
            <a:off x="2555776" y="764704"/>
            <a:ext cx="4032448" cy="4849211"/>
          </a:xfrm>
          <a:prstGeom prst="rect">
            <a:avLst/>
          </a:prstGeom>
        </p:spPr>
      </p:pic>
      <p:pic>
        <p:nvPicPr>
          <p:cNvPr id="4" name="Рисунок 3" descr="Яблоко.PNG"/>
          <p:cNvPicPr>
            <a:picLocks noChangeAspect="1"/>
          </p:cNvPicPr>
          <p:nvPr/>
        </p:nvPicPr>
        <p:blipFill>
          <a:blip r:embed="rId2" cstate="print"/>
          <a:srcRect l="31301" b="39222"/>
          <a:stretch>
            <a:fillRect/>
          </a:stretch>
        </p:blipFill>
        <p:spPr>
          <a:xfrm>
            <a:off x="1043608" y="476672"/>
            <a:ext cx="7244397" cy="3706540"/>
          </a:xfrm>
          <a:prstGeom prst="rect">
            <a:avLst/>
          </a:prstGeom>
        </p:spPr>
      </p:pic>
      <p:pic>
        <p:nvPicPr>
          <p:cNvPr id="5" name="Рисунок 4" descr="Яблоко.PNG"/>
          <p:cNvPicPr>
            <a:picLocks noChangeAspect="1"/>
          </p:cNvPicPr>
          <p:nvPr/>
        </p:nvPicPr>
        <p:blipFill>
          <a:blip r:embed="rId2" cstate="print"/>
          <a:srcRect l="4587" t="68476" r="49110"/>
          <a:stretch>
            <a:fillRect/>
          </a:stretch>
        </p:blipFill>
        <p:spPr>
          <a:xfrm>
            <a:off x="1043608" y="4437112"/>
            <a:ext cx="4841735" cy="1906339"/>
          </a:xfrm>
          <a:prstGeom prst="rect">
            <a:avLst/>
          </a:prstGeom>
        </p:spPr>
      </p:pic>
      <p:sp>
        <p:nvSpPr>
          <p:cNvPr id="6" name="Стрелка вниз 5"/>
          <p:cNvSpPr/>
          <p:nvPr/>
        </p:nvSpPr>
        <p:spPr>
          <a:xfrm>
            <a:off x="2843808" y="3789040"/>
            <a:ext cx="216024" cy="936104"/>
          </a:xfrm>
          <a:prstGeom prst="down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214290"/>
            <a:ext cx="557287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en-US" sz="40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Natural world </a:t>
            </a:r>
          </a:p>
          <a:p>
            <a:pPr algn="ctr"/>
            <a:r>
              <a:rPr lang="en-US" sz="40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and </a:t>
            </a:r>
          </a:p>
          <a:p>
            <a:pPr algn="ctr"/>
            <a:r>
              <a:rPr lang="en-US" sz="40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people’s influence on it</a:t>
            </a:r>
            <a:r>
              <a:rPr lang="ru-RU" sz="40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4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par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2571744"/>
            <a:ext cx="5567335" cy="4000528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Atrium\Мои документы\Мои рисунки\Новая папка\Родни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Documents and Settings\Atrium\Мои документы\Мои рисунки\Новая папка\volga_10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2053" name="Picture 5" descr="C:\Documents and Settings\Atrium\Мои документы\Мои рисунки\Новая папка\WPAPER~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10939463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C:\Documents and Settings\Atrium\Мои документы\Мои рисунки\Новая папка\butterflyfish_masked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715500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C:\Documents and Settings\Atrium\Мои документы\Мои рисунки\Новая папка\52706583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786938" cy="734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C:\Documents and Settings\Atrium\Мои документы\Мои рисунки\Новая папка\oliveridley_arribada_michaeljensen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0001250" cy="750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 descr="C:\Documents and Settings\Atrium\Мои документы\Мои рисунки\Новая папка\50169_8_o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 descr="C:\Documents and Settings\Atrium\Мои документы\Мои рисунки\Новая папка\1245140932_1024x768_playful-capuchin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9834563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 descr="C:\Documents and Settings\Atrium\Мои документы\Мои рисунки\Новая папка\634478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-1071563"/>
            <a:ext cx="11049000" cy="828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Picture 18" descr="C:\Documents and Settings\Atrium\Мои документы\Мои рисунки\Новая папка\birds_2_053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6715125" y="-2214563"/>
            <a:ext cx="17073563" cy="1212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Chillout_Ibiza_3_Baleraric_Lounge_2008_-_Signfield_-_Sunrise_Theme_[music_ardor_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3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4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560" y="1412776"/>
          <a:ext cx="7992888" cy="3840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52328"/>
                <a:gridCol w="504056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Mammals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0" indent="0"/>
                      <a:r>
                        <a:rPr lang="en-US" dirty="0" smtClean="0"/>
                        <a:t>are creatures that can live both on land and in the water (e.g. frogs)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Amphibians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0" indent="0"/>
                      <a:r>
                        <a:rPr lang="en-US" dirty="0" smtClean="0"/>
                        <a:t>are creatures that live in</a:t>
                      </a:r>
                      <a:r>
                        <a:rPr lang="en-US" baseline="0" dirty="0" smtClean="0"/>
                        <a:t> the water and have fins and a tail (e.g. salmon, sharks)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Insects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0" indent="0"/>
                      <a:r>
                        <a:rPr lang="en-US" dirty="0" smtClean="0"/>
                        <a:t>are cold-blooded creatures with scales and they lay eggs (e.g. crocodiles,</a:t>
                      </a:r>
                      <a:r>
                        <a:rPr lang="en-US" baseline="0" dirty="0" smtClean="0"/>
                        <a:t> snakes)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Fish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0" indent="0"/>
                      <a:r>
                        <a:rPr lang="en-US" dirty="0" smtClean="0"/>
                        <a:t>have feathers and wings</a:t>
                      </a:r>
                      <a:r>
                        <a:rPr lang="en-US" baseline="0" dirty="0" smtClean="0"/>
                        <a:t> and they lay eggs. Most can fly (e.g. eagles, swans)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Birds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0" indent="0"/>
                      <a:r>
                        <a:rPr lang="en-US" dirty="0" smtClean="0"/>
                        <a:t>are small animals with six legs . Most, but not all, have wings, too (e.g.</a:t>
                      </a:r>
                      <a:r>
                        <a:rPr lang="en-US" baseline="0" dirty="0" smtClean="0"/>
                        <a:t> bees)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Reptiles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0" indent="0"/>
                      <a:r>
                        <a:rPr lang="en-US" dirty="0" smtClean="0"/>
                        <a:t>are animals that give birth to their babies and feed them milk (e.g. dogs, horses)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Стрелка вправо с вырезом 3"/>
          <p:cNvSpPr/>
          <p:nvPr/>
        </p:nvSpPr>
        <p:spPr>
          <a:xfrm rot="3548141">
            <a:off x="1023905" y="3057209"/>
            <a:ext cx="3816424" cy="273761"/>
          </a:xfrm>
          <a:prstGeom prst="notchedRightArrow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с вырезом 5"/>
          <p:cNvSpPr/>
          <p:nvPr/>
        </p:nvSpPr>
        <p:spPr>
          <a:xfrm rot="20726419">
            <a:off x="1905043" y="1883203"/>
            <a:ext cx="2054824" cy="241327"/>
          </a:xfrm>
          <a:prstGeom prst="notchedRightArrow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с вырезом 6"/>
          <p:cNvSpPr/>
          <p:nvPr/>
        </p:nvSpPr>
        <p:spPr>
          <a:xfrm rot="1587421">
            <a:off x="1276685" y="3473166"/>
            <a:ext cx="2837425" cy="226192"/>
          </a:xfrm>
          <a:prstGeom prst="notchedRightArrow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с вырезом 7"/>
          <p:cNvSpPr/>
          <p:nvPr/>
        </p:nvSpPr>
        <p:spPr>
          <a:xfrm rot="20308701">
            <a:off x="1130345" y="2884671"/>
            <a:ext cx="2968903" cy="251976"/>
          </a:xfrm>
          <a:prstGeom prst="notchedRightArrow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с вырезом 8"/>
          <p:cNvSpPr/>
          <p:nvPr/>
        </p:nvSpPr>
        <p:spPr>
          <a:xfrm rot="20946064">
            <a:off x="1181307" y="3783255"/>
            <a:ext cx="2820947" cy="202290"/>
          </a:xfrm>
          <a:prstGeom prst="notchedRightArrow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с вырезом 9"/>
          <p:cNvSpPr/>
          <p:nvPr/>
        </p:nvSpPr>
        <p:spPr>
          <a:xfrm rot="19368489">
            <a:off x="1252555" y="3838276"/>
            <a:ext cx="2858878" cy="223740"/>
          </a:xfrm>
          <a:prstGeom prst="notchedRightArrow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285852" y="500042"/>
            <a:ext cx="5429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Match the words with their </a:t>
            </a:r>
            <a:r>
              <a:rPr lang="en-US" sz="2000" b="1" dirty="0" smtClean="0">
                <a:solidFill>
                  <a:srgbClr val="0070C0"/>
                </a:solidFill>
              </a:rPr>
              <a:t>definitions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548680"/>
            <a:ext cx="2332818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Problems: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95536" y="1340768"/>
            <a:ext cx="842493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sz="27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The Earth is becoming hotter because people produce a lot of carbon dioxide.</a:t>
            </a:r>
            <a:endParaRPr kumimoji="0" lang="ru-RU" sz="27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sz="27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People cut down and burn big areas of forests.</a:t>
            </a:r>
            <a:endParaRPr kumimoji="0" lang="ru-RU" sz="27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sz="27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People destroy rivers &amp; seas in many parts of the world.  </a:t>
            </a:r>
            <a:endParaRPr kumimoji="0" lang="ru-RU" sz="27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sz="27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People kill animals.</a:t>
            </a:r>
            <a:endParaRPr kumimoji="0" lang="en-US" sz="27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571480"/>
            <a:ext cx="2332818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Problems: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39556" y="1571612"/>
            <a:ext cx="850444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 smtClean="0">
                <a:solidFill>
                  <a:srgbClr val="C00000"/>
                </a:solidFill>
              </a:rPr>
              <a:t>Wildlife habitats come in all sizes.</a:t>
            </a:r>
          </a:p>
          <a:p>
            <a:pPr>
              <a:spcAft>
                <a:spcPts val="1200"/>
              </a:spcAft>
            </a:pPr>
            <a:r>
              <a:rPr lang="en-US" sz="2400" dirty="0" smtClean="0">
                <a:solidFill>
                  <a:srgbClr val="C00000"/>
                </a:solidFill>
              </a:rPr>
              <a:t>Building new houses has destroyed the most habitats.</a:t>
            </a:r>
          </a:p>
          <a:p>
            <a:pPr>
              <a:spcAft>
                <a:spcPts val="1200"/>
              </a:spcAft>
            </a:pPr>
            <a:r>
              <a:rPr lang="en-US" sz="2400" dirty="0" smtClean="0">
                <a:solidFill>
                  <a:srgbClr val="C00000"/>
                </a:solidFill>
              </a:rPr>
              <a:t>You can find squirrels in woodlands and forests.</a:t>
            </a:r>
          </a:p>
          <a:p>
            <a:pPr>
              <a:spcAft>
                <a:spcPts val="1200"/>
              </a:spcAft>
            </a:pPr>
            <a:r>
              <a:rPr lang="en-US" sz="2400" dirty="0" smtClean="0">
                <a:solidFill>
                  <a:srgbClr val="C00000"/>
                </a:solidFill>
              </a:rPr>
              <a:t>Only wildlife organizations can save the habitats that are in danger.</a:t>
            </a:r>
          </a:p>
          <a:p>
            <a:pPr>
              <a:spcAft>
                <a:spcPts val="1200"/>
              </a:spcAft>
            </a:pPr>
            <a:r>
              <a:rPr lang="en-US" sz="2400" dirty="0" smtClean="0">
                <a:solidFill>
                  <a:srgbClr val="C00000"/>
                </a:solidFill>
              </a:rPr>
              <a:t>A balcony can become a habitat.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428736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</a:t>
            </a:r>
            <a:endParaRPr lang="ru-RU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928802"/>
            <a:ext cx="444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428868"/>
            <a:ext cx="444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429000"/>
            <a:ext cx="444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928934"/>
            <a:ext cx="4267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F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571480"/>
            <a:ext cx="7429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Mark the sentences T (True), F (False), NS (Not stated)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9552" y="1700808"/>
          <a:ext cx="2952328" cy="2103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5232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002060"/>
                          </a:solidFill>
                        </a:rPr>
                        <a:t>Where wildlife exists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2400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en-US" sz="2400" dirty="0" smtClean="0">
                          <a:solidFill>
                            <a:srgbClr val="002060"/>
                          </a:solidFill>
                        </a:rPr>
                        <a:t>The problem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2400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en-US" sz="2400" dirty="0" smtClean="0">
                          <a:solidFill>
                            <a:srgbClr val="002060"/>
                          </a:solidFill>
                        </a:rPr>
                        <a:t>The solutions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419872" y="1546920"/>
            <a:ext cx="558011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/>
            </a:pPr>
            <a:r>
              <a:rPr lang="en-US" sz="2400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W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oodlands, ponds, rivers, playgrounds, gardens.</a:t>
            </a:r>
            <a:endParaRPr lang="en-US" sz="2400" dirty="0" smtClean="0">
              <a:solidFill>
                <a:srgbClr val="C00000"/>
              </a:solidFill>
            </a:endParaRP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>
                <a:solidFill>
                  <a:srgbClr val="C00000"/>
                </a:solidFill>
              </a:rPr>
              <a:t>Building roads,  houses; litter; poisonous, chemicals.</a:t>
            </a: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>
                <a:solidFill>
                  <a:srgbClr val="C00000"/>
                </a:solidFill>
              </a:rPr>
              <a:t>Write to local organizations, don’t litter, pick up litter, create habitats.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347864" y="1556792"/>
            <a:ext cx="0" cy="280831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95536" y="2420888"/>
            <a:ext cx="8208912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95536" y="3212976"/>
            <a:ext cx="8208912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143108" y="571480"/>
            <a:ext cx="57804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Read the text and make notes under these headings.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00034" y="1214422"/>
            <a:ext cx="8064896" cy="400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We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mustn’t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cut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down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forests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We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must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plant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new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forests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flowers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We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mustn’t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pollute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water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&amp;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air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We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must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keep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the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Earth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clean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We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mustn’t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kill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animals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We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mustn’t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destroy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animals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’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habitats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We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must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protect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nature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5984" y="285728"/>
            <a:ext cx="1968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Solutions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</TotalTime>
  <Words>353</Words>
  <Application>Microsoft Office PowerPoint</Application>
  <PresentationFormat>Экран (4:3)</PresentationFormat>
  <Paragraphs>53</Paragraphs>
  <Slides>10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30</cp:revision>
  <dcterms:modified xsi:type="dcterms:W3CDTF">2011-10-19T19:05:41Z</dcterms:modified>
</cp:coreProperties>
</file>