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4F54981-0D5D-478D-8EC4-C1DB4BD75C56}" type="datetimeFigureOut">
              <a:rPr lang="ru-RU" smtClean="0"/>
              <a:pPr/>
              <a:t>02/07/2014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70B3A25-6F82-4972-9410-766E05CE2F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graphika.ppt" TargetMode="External"/><Relationship Id="rId2" Type="http://schemas.openxmlformats.org/officeDocument/2006/relationships/hyperlink" Target="vizitka.do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sound.pub" TargetMode="External"/><Relationship Id="rId5" Type="http://schemas.openxmlformats.org/officeDocument/2006/relationships/hyperlink" Target="NTV_CH6_1206_1535_3D_FEST_T195(1).mp4" TargetMode="External"/><Relationship Id="rId4" Type="http://schemas.openxmlformats.org/officeDocument/2006/relationships/hyperlink" Target="text.ppt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ebsound.ru/" TargetMode="External"/><Relationship Id="rId2" Type="http://schemas.openxmlformats.org/officeDocument/2006/relationships/hyperlink" Target="http://www.ctc.msiu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usicsystem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55875" y="2420938"/>
            <a:ext cx="6403975" cy="9207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Двоичное кодирование </a:t>
            </a:r>
            <a:br>
              <a:rPr lang="ru-RU" sz="4000" b="1" dirty="0"/>
            </a:br>
            <a:r>
              <a:rPr lang="ru-RU" sz="4000" b="1" dirty="0"/>
              <a:t>информации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5734050"/>
            <a:ext cx="6408737" cy="81756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600" b="1" dirty="0">
              <a:solidFill>
                <a:srgbClr val="990000"/>
              </a:solidFill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5580063" y="981075"/>
            <a:ext cx="3359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990000"/>
                </a:solidFill>
              </a:rPr>
              <a:t>Учебная тема проекта</a:t>
            </a: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6516688" y="4437063"/>
            <a:ext cx="19431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ru-RU" sz="2000"/>
              <a:t>информатика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4284663" y="4437063"/>
            <a:ext cx="2520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/>
              <a:t>Учебный предмет</a:t>
            </a:r>
            <a:r>
              <a:rPr lang="en-US"/>
              <a:t>:</a:t>
            </a:r>
            <a:endParaRPr lang="ru-RU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6372225" y="4724400"/>
            <a:ext cx="25193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ru-RU" sz="2000" dirty="0" smtClean="0"/>
              <a:t>Куликов Н. Н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pPr algn="r"/>
            <a:r>
              <a:rPr lang="ru-RU" sz="2000" dirty="0" smtClean="0"/>
              <a:t>ученики </a:t>
            </a:r>
            <a:r>
              <a:rPr lang="ru-RU" sz="2000" dirty="0" smtClean="0"/>
              <a:t>7-х классов</a:t>
            </a:r>
            <a:endParaRPr lang="ru-RU" sz="2000" dirty="0"/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4284663" y="4749800"/>
            <a:ext cx="2238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dirty="0"/>
              <a:t>Участники проекта</a:t>
            </a:r>
            <a:r>
              <a:rPr lang="en-US" dirty="0"/>
              <a:t>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2240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484438" y="1341438"/>
            <a:ext cx="4429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/>
              <a:t>Творческое название проекта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331913" y="2133600"/>
            <a:ext cx="7200900" cy="237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5400" i="1">
                <a:solidFill>
                  <a:srgbClr val="990000"/>
                </a:solidFill>
              </a:rPr>
              <a:t>«Все располагается согласно числам»</a:t>
            </a:r>
          </a:p>
          <a:p>
            <a:pPr algn="r"/>
            <a:r>
              <a:rPr lang="ru-RU">
                <a:solidFill>
                  <a:srgbClr val="CC3300"/>
                </a:solidFill>
              </a:rPr>
              <a:t> </a:t>
            </a:r>
            <a:endParaRPr lang="en-US">
              <a:solidFill>
                <a:srgbClr val="CC3300"/>
              </a:solidFill>
            </a:endParaRPr>
          </a:p>
          <a:p>
            <a:pPr algn="r"/>
            <a:r>
              <a:rPr lang="ru-RU" sz="2400"/>
              <a:t>Пифагор </a:t>
            </a:r>
          </a:p>
        </p:txBody>
      </p:sp>
    </p:spTree>
    <p:extLst>
      <p:ext uri="{BB962C8B-B14F-4D97-AF65-F5344CB8AC3E}">
        <p14:creationId xmlns="" xmlns:p14="http://schemas.microsoft.com/office/powerpoint/2010/main" val="38257775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844675"/>
            <a:ext cx="7777162" cy="3886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600"/>
              <a:t>	Данный пакет материалов разработан для изучения темы «Кодирование двоичной информации».</a:t>
            </a:r>
          </a:p>
          <a:p>
            <a:pPr>
              <a:buFont typeface="Wingdings" pitchFamily="2" charset="2"/>
              <a:buNone/>
            </a:pPr>
            <a:r>
              <a:rPr lang="ru-RU" sz="2600"/>
              <a:t>	Учебно-методический комплекс включает рассмотрение вопросов кодирования числовой, текстовой, графической и звуковой информации.</a:t>
            </a:r>
          </a:p>
          <a:p>
            <a:pPr>
              <a:buFont typeface="Wingdings" pitchFamily="2" charset="2"/>
              <a:buNone/>
            </a:pPr>
            <a:r>
              <a:rPr lang="ru-RU" sz="2600"/>
              <a:t>	Проект рассчитан на 5 уроков.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836613"/>
            <a:ext cx="6156325" cy="792162"/>
          </a:xfrm>
        </p:spPr>
        <p:txBody>
          <a:bodyPr/>
          <a:lstStyle/>
          <a:p>
            <a:r>
              <a:rPr lang="ru-RU">
                <a:solidFill>
                  <a:srgbClr val="990000"/>
                </a:solidFill>
              </a:rPr>
              <a:t>Аннотация</a:t>
            </a:r>
          </a:p>
        </p:txBody>
      </p:sp>
    </p:spTree>
    <p:extLst>
      <p:ext uri="{BB962C8B-B14F-4D97-AF65-F5344CB8AC3E}">
        <p14:creationId xmlns="" xmlns:p14="http://schemas.microsoft.com/office/powerpoint/2010/main" val="16220683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3779838" y="1341438"/>
            <a:ext cx="5113337" cy="82073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100" i="1">
                <a:solidFill>
                  <a:srgbClr val="990000"/>
                </a:solidFill>
              </a:rPr>
              <a:t>Что есть число?</a:t>
            </a:r>
            <a:r>
              <a:rPr lang="ru-RU" b="1"/>
              <a:t> 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484438" y="620713"/>
            <a:ext cx="6408737" cy="792162"/>
          </a:xfrm>
        </p:spPr>
        <p:txBody>
          <a:bodyPr/>
          <a:lstStyle/>
          <a:p>
            <a:r>
              <a:rPr lang="ru-RU" sz="3800"/>
              <a:t>Основополагающий вопрос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914400" y="2205038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3800">
                <a:solidFill>
                  <a:schemeClr val="bg2"/>
                </a:solidFill>
              </a:rPr>
              <a:t>Проблемные вопросы: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66813" y="3213100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3200" i="1"/>
              <a:t>В какой системе считать?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3200" i="1"/>
              <a:t>На каких языках можно писать?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3200" i="1"/>
              <a:t>Сколько цветов нужно изображению?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3200" i="1"/>
              <a:t>Музыка чисел. Возможно ли это?</a:t>
            </a:r>
          </a:p>
        </p:txBody>
      </p:sp>
    </p:spTree>
    <p:extLst>
      <p:ext uri="{BB962C8B-B14F-4D97-AF65-F5344CB8AC3E}">
        <p14:creationId xmlns="" xmlns:p14="http://schemas.microsoft.com/office/powerpoint/2010/main" val="11944790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492375"/>
            <a:ext cx="8229600" cy="3889375"/>
          </a:xfrm>
        </p:spPr>
        <p:txBody>
          <a:bodyPr/>
          <a:lstStyle/>
          <a:p>
            <a:r>
              <a:rPr lang="ru-RU" sz="2600" b="1" dirty="0" smtClean="0"/>
              <a:t>Много </a:t>
            </a:r>
            <a:r>
              <a:rPr lang="ru-RU" sz="2600" b="1" dirty="0"/>
              <a:t>цветов – это хорошо или плохо?</a:t>
            </a:r>
          </a:p>
          <a:p>
            <a:r>
              <a:rPr lang="ru-RU" sz="2600" b="1" dirty="0"/>
              <a:t>Музыка чисел.</a:t>
            </a:r>
            <a:r>
              <a:rPr lang="en-US" sz="2600" b="1" dirty="0"/>
              <a:t> </a:t>
            </a:r>
            <a:r>
              <a:rPr lang="ru-RU" sz="2600" b="1" dirty="0"/>
              <a:t>Возможно ли это?</a:t>
            </a:r>
          </a:p>
          <a:p>
            <a:r>
              <a:rPr lang="ru-RU" sz="2600" b="1" dirty="0"/>
              <a:t>Три состояния информации</a:t>
            </a:r>
          </a:p>
          <a:p>
            <a:r>
              <a:rPr lang="ru-RU" sz="2600" b="1" dirty="0"/>
              <a:t>Цифровое искусство. 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908050"/>
            <a:ext cx="8316912" cy="1366838"/>
          </a:xfrm>
        </p:spPr>
        <p:txBody>
          <a:bodyPr/>
          <a:lstStyle/>
          <a:p>
            <a:pPr algn="ctr"/>
            <a:r>
              <a:rPr lang="ru-RU" sz="4000">
                <a:solidFill>
                  <a:srgbClr val="990000"/>
                </a:solidFill>
              </a:rPr>
              <a:t>Темы самостоятельных исследований</a:t>
            </a:r>
          </a:p>
        </p:txBody>
      </p:sp>
    </p:spTree>
    <p:extLst>
      <p:ext uri="{BB962C8B-B14F-4D97-AF65-F5344CB8AC3E}">
        <p14:creationId xmlns="" xmlns:p14="http://schemas.microsoft.com/office/powerpoint/2010/main" val="8404365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484313"/>
            <a:ext cx="7978775" cy="1323975"/>
          </a:xfrm>
        </p:spPr>
        <p:txBody>
          <a:bodyPr/>
          <a:lstStyle/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i="1"/>
              <a:t>	Приобретение навыков в сфере самостоятельной исследовательской деятельности, формирование познавательной активности учащихся, формирование информационной грамотности.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765175"/>
            <a:ext cx="5761038" cy="792163"/>
          </a:xfrm>
        </p:spPr>
        <p:txBody>
          <a:bodyPr/>
          <a:lstStyle/>
          <a:p>
            <a:pPr algn="r"/>
            <a:r>
              <a:rPr lang="ru-RU" sz="4000">
                <a:solidFill>
                  <a:srgbClr val="990000"/>
                </a:solidFill>
              </a:rPr>
              <a:t>Дидактические цели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914400" y="3068638"/>
            <a:ext cx="8229600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>
                <a:solidFill>
                  <a:srgbClr val="990000"/>
                </a:solidFill>
              </a:rPr>
              <a:t>Методические задачи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914400" y="3789363"/>
            <a:ext cx="8050213" cy="244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000" b="1" i="1"/>
              <a:t>Изучить методы двоичного кодирования числовой, текстовой, графической и звуковой информации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000" b="1" i="1"/>
              <a:t>Научиться решать задачи на кодирование информации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000" b="1" i="1"/>
              <a:t>Научиться анализировать и сравнивать способы кодирования</a:t>
            </a:r>
            <a:endParaRPr lang="en-US" sz="2000" b="1" i="1"/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000" b="1" i="1"/>
              <a:t>Научиться применять информационные технологии в творческом исследовании</a:t>
            </a:r>
            <a:r>
              <a:rPr lang="ru-RU" sz="200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02792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2060575"/>
            <a:ext cx="7993063" cy="3886200"/>
          </a:xfrm>
        </p:spPr>
        <p:txBody>
          <a:bodyPr/>
          <a:lstStyle/>
          <a:p>
            <a:pPr marL="571500" indent="-571500">
              <a:lnSpc>
                <a:spcPct val="80000"/>
              </a:lnSpc>
              <a:buFont typeface="Wingdings" pitchFamily="2" charset="2"/>
              <a:buNone/>
            </a:pPr>
            <a:r>
              <a:rPr lang="ru-RU" sz="2000"/>
              <a:t>Проект рекомендуется организовать на 5 уроках:</a:t>
            </a:r>
          </a:p>
          <a:p>
            <a:pPr marL="571500" indent="-57150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sz="2000">
                <a:solidFill>
                  <a:srgbClr val="990000"/>
                </a:solidFill>
              </a:rPr>
              <a:t>1 урок.</a:t>
            </a:r>
            <a:r>
              <a:rPr lang="ru-RU" sz="2000"/>
              <a:t>	Презентация учебного проекта. Постановка проблемы. 	Дискуссия по теме проекта. </a:t>
            </a:r>
            <a:br>
              <a:rPr lang="ru-RU" sz="2000"/>
            </a:br>
            <a:r>
              <a:rPr lang="ru-RU" sz="2000"/>
              <a:t>	Разбиение на группы. Выбор тем исследования. 	Постановка гипотез. Составление плана исследования.</a:t>
            </a:r>
          </a:p>
          <a:p>
            <a:pPr marL="571500" indent="-57150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sz="2000">
                <a:solidFill>
                  <a:srgbClr val="990000"/>
                </a:solidFill>
              </a:rPr>
              <a:t>2,3 уроки. </a:t>
            </a:r>
            <a:r>
              <a:rPr lang="ru-RU" sz="2000"/>
              <a:t>Проведение исследования:</a:t>
            </a:r>
          </a:p>
          <a:p>
            <a:pPr marL="571500" indent="-57150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sz="2000"/>
              <a:t>	   	анализ, разработка материалов по теме исследования,    	оформление рабочих материалов к отчету.</a:t>
            </a:r>
          </a:p>
          <a:p>
            <a:pPr marL="571500" indent="-57150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000">
                <a:solidFill>
                  <a:srgbClr val="990000"/>
                </a:solidFill>
              </a:rPr>
              <a:t>4</a:t>
            </a:r>
            <a:r>
              <a:rPr lang="ru-RU" sz="2000">
                <a:solidFill>
                  <a:srgbClr val="990000"/>
                </a:solidFill>
              </a:rPr>
              <a:t> урок</a:t>
            </a:r>
            <a:r>
              <a:rPr lang="en-US" sz="2000">
                <a:solidFill>
                  <a:srgbClr val="990000"/>
                </a:solidFill>
              </a:rPr>
              <a:t>.</a:t>
            </a:r>
            <a:r>
              <a:rPr lang="ru-RU" sz="2000">
                <a:solidFill>
                  <a:srgbClr val="990000"/>
                </a:solidFill>
              </a:rPr>
              <a:t>  </a:t>
            </a:r>
            <a:r>
              <a:rPr lang="ru-RU" sz="2000"/>
              <a:t>Завершение исследования:</a:t>
            </a:r>
            <a:r>
              <a:rPr lang="ru-RU" sz="2000">
                <a:solidFill>
                  <a:srgbClr val="990000"/>
                </a:solidFill>
              </a:rPr>
              <a:t>	</a:t>
            </a:r>
            <a:r>
              <a:rPr lang="ru-RU" sz="2000"/>
              <a:t>	</a:t>
            </a:r>
          </a:p>
          <a:p>
            <a:pPr marL="571500" indent="-57150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sz="2000"/>
              <a:t>		обсуждение результатов исследования, формулировка 	выводов, оформление отчета.	</a:t>
            </a:r>
          </a:p>
          <a:p>
            <a:pPr marL="571500" indent="-57150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ru-RU" sz="2000">
                <a:solidFill>
                  <a:srgbClr val="990000"/>
                </a:solidFill>
              </a:rPr>
              <a:t>5 урок.</a:t>
            </a:r>
            <a:r>
              <a:rPr lang="ru-RU" sz="2000"/>
              <a:t> 	Защита проектов: учащиеся представляют творческие 	отчеты (презентации, публикации).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None/>
            </a:pPr>
            <a:endParaRPr lang="ru-RU" sz="200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132138" y="908050"/>
            <a:ext cx="4752975" cy="792163"/>
          </a:xfrm>
        </p:spPr>
        <p:txBody>
          <a:bodyPr/>
          <a:lstStyle/>
          <a:p>
            <a:r>
              <a:rPr lang="ru-RU">
                <a:solidFill>
                  <a:srgbClr val="990000"/>
                </a:solidFill>
              </a:rPr>
              <a:t>Этапы проекта</a:t>
            </a:r>
          </a:p>
        </p:txBody>
      </p:sp>
    </p:spTree>
    <p:extLst>
      <p:ext uri="{BB962C8B-B14F-4D97-AF65-F5344CB8AC3E}">
        <p14:creationId xmlns="" xmlns:p14="http://schemas.microsoft.com/office/powerpoint/2010/main" val="33287788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28775"/>
            <a:ext cx="8229600" cy="496887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400" dirty="0">
                <a:hlinkClick r:id="rId2" action="ppaction://hlinkfile"/>
              </a:rPr>
              <a:t>Визитка</a:t>
            </a:r>
            <a:endParaRPr lang="ru-RU" sz="2400" dirty="0"/>
          </a:p>
          <a:p>
            <a:pPr>
              <a:lnSpc>
                <a:spcPct val="80000"/>
              </a:lnSpc>
            </a:pPr>
            <a:r>
              <a:rPr lang="ru-RU" sz="2400" dirty="0"/>
              <a:t>Презентации учащихся:</a:t>
            </a:r>
          </a:p>
          <a:p>
            <a:pPr lvl="1">
              <a:lnSpc>
                <a:spcPct val="80000"/>
              </a:lnSpc>
            </a:pPr>
            <a:r>
              <a:rPr lang="ru-RU" sz="2000" dirty="0">
                <a:hlinkClick r:id="rId3" action="ppaction://hlinkpres?slideindex=1&amp;slidetitle="/>
              </a:rPr>
              <a:t>Много цветов – хорошо или плохо?</a:t>
            </a:r>
            <a:endParaRPr lang="en-US" sz="2000" dirty="0"/>
          </a:p>
          <a:p>
            <a:pPr lvl="1">
              <a:lnSpc>
                <a:spcPct val="80000"/>
              </a:lnSpc>
            </a:pPr>
            <a:r>
              <a:rPr lang="ru-RU" sz="2000" dirty="0">
                <a:hlinkClick r:id="rId4" action="ppaction://hlinkpres?slideindex=1&amp;slidetitle="/>
              </a:rPr>
              <a:t>Три состояния </a:t>
            </a:r>
            <a:r>
              <a:rPr lang="ru-RU" sz="2000" dirty="0" smtClean="0">
                <a:hlinkClick r:id="rId4" action="ppaction://hlinkpres?slideindex=1&amp;slidetitle="/>
              </a:rPr>
              <a:t>информации</a:t>
            </a:r>
            <a:endParaRPr lang="ru-RU" sz="2000" dirty="0" smtClean="0"/>
          </a:p>
          <a:p>
            <a:pPr lvl="1">
              <a:lnSpc>
                <a:spcPct val="80000"/>
              </a:lnSpc>
            </a:pPr>
            <a:r>
              <a:rPr lang="ru-RU" sz="2000" dirty="0">
                <a:hlinkClick r:id="rId5" action="ppaction://hlinkfile"/>
              </a:rPr>
              <a:t>Услышать музыку в числе</a:t>
            </a:r>
            <a:endParaRPr lang="ru-RU" sz="2000" dirty="0"/>
          </a:p>
          <a:p>
            <a:pPr lvl="1">
              <a:lnSpc>
                <a:spcPct val="80000"/>
              </a:lnSpc>
            </a:pPr>
            <a:endParaRPr lang="ru-RU" sz="2000" dirty="0"/>
          </a:p>
          <a:p>
            <a:pPr>
              <a:lnSpc>
                <a:spcPct val="80000"/>
              </a:lnSpc>
            </a:pPr>
            <a:r>
              <a:rPr lang="ru-RU" sz="2400" dirty="0"/>
              <a:t>Буклеты учащихся:</a:t>
            </a:r>
          </a:p>
          <a:p>
            <a:pPr lvl="1">
              <a:lnSpc>
                <a:spcPct val="80000"/>
              </a:lnSpc>
            </a:pPr>
            <a:r>
              <a:rPr lang="ru-RU" sz="2000" dirty="0">
                <a:hlinkClick r:id="rId6" action="ppaction://hlinkfile"/>
              </a:rPr>
              <a:t>Услышать музыку в числе</a:t>
            </a:r>
            <a:endParaRPr lang="ru-RU" sz="2000" dirty="0"/>
          </a:p>
          <a:p>
            <a:pPr marL="0" indent="0">
              <a:lnSpc>
                <a:spcPct val="80000"/>
              </a:lnSpc>
              <a:buNone/>
            </a:pPr>
            <a:endParaRPr lang="ru-RU" sz="2800" dirty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836613"/>
            <a:ext cx="7596188" cy="863600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rgbClr val="990000"/>
                </a:solidFill>
              </a:rPr>
              <a:t>Учебно-методический пакет</a:t>
            </a:r>
          </a:p>
        </p:txBody>
      </p:sp>
    </p:spTree>
    <p:extLst>
      <p:ext uri="{BB962C8B-B14F-4D97-AF65-F5344CB8AC3E}">
        <p14:creationId xmlns="" xmlns:p14="http://schemas.microsoft.com/office/powerpoint/2010/main" val="1767157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916113"/>
            <a:ext cx="7632700" cy="3886200"/>
          </a:xfrm>
        </p:spPr>
        <p:txBody>
          <a:bodyPr/>
          <a:lstStyle/>
          <a:p>
            <a:r>
              <a:rPr lang="ru-RU" sz="2400">
                <a:latin typeface="Times New Roman" pitchFamily="18" charset="0"/>
              </a:rPr>
              <a:t>Учебник по информатике 7 класс 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</a:rPr>
              <a:t>Угринович А.Г. /М., Бином, - 2004.</a:t>
            </a:r>
            <a:endParaRPr lang="en-US" sz="2400">
              <a:latin typeface="Times New Roman" pitchFamily="18" charset="0"/>
            </a:endParaRPr>
          </a:p>
          <a:p>
            <a:pPr>
              <a:buClr>
                <a:schemeClr val="accent1"/>
              </a:buClr>
              <a:buSzPct val="65000"/>
            </a:pPr>
            <a:r>
              <a:rPr lang="ru-RU" sz="2400">
                <a:latin typeface="Times New Roman" pitchFamily="18" charset="0"/>
                <a:hlinkClick r:id="rId2"/>
              </a:rPr>
              <a:t>http://www.ctc.msiu.ru/</a:t>
            </a:r>
            <a:r>
              <a:rPr lang="en-US" sz="2400">
                <a:latin typeface="Times New Roman" pitchFamily="18" charset="0"/>
              </a:rPr>
              <a:t> - </a:t>
            </a:r>
            <a:r>
              <a:rPr lang="ru-RU" sz="2400">
                <a:latin typeface="Times New Roman" pitchFamily="18" charset="0"/>
              </a:rPr>
              <a:t>сайт центра компьютерных технологий МГИУ </a:t>
            </a:r>
            <a:endParaRPr lang="en-US" sz="2400">
              <a:latin typeface="Times New Roman" pitchFamily="18" charset="0"/>
            </a:endParaRPr>
          </a:p>
          <a:p>
            <a:r>
              <a:rPr lang="en-US" sz="2400">
                <a:latin typeface="Times New Roman" pitchFamily="18" charset="0"/>
                <a:hlinkClick r:id="rId3"/>
              </a:rPr>
              <a:t>http://websound.ru</a:t>
            </a:r>
            <a:r>
              <a:rPr lang="en-US" sz="2400">
                <a:latin typeface="Times New Roman" pitchFamily="18" charset="0"/>
              </a:rPr>
              <a:t> - </a:t>
            </a:r>
            <a:r>
              <a:rPr lang="ru-RU" sz="2400">
                <a:latin typeface="Times New Roman" pitchFamily="18" charset="0"/>
              </a:rPr>
              <a:t>электронный журнал, посвященный компьютерному звуку, музыке и цифровому аудио-музыкальному творчеству в целом. </a:t>
            </a:r>
            <a:endParaRPr lang="en-US" sz="2400">
              <a:latin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  <a:hlinkClick r:id="rId4"/>
              </a:rPr>
              <a:t>http://www.musicsystem.ru</a:t>
            </a:r>
            <a:r>
              <a:rPr lang="en-US" sz="2400">
                <a:latin typeface="Times New Roman" pitchFamily="18" charset="0"/>
              </a:rPr>
              <a:t> – </a:t>
            </a:r>
            <a:r>
              <a:rPr lang="ru-RU" sz="2400">
                <a:latin typeface="Times New Roman" pitchFamily="18" charset="0"/>
              </a:rPr>
              <a:t>Интернет-проект поддержки Российских музыкантов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76600" y="765175"/>
            <a:ext cx="3167063" cy="792163"/>
          </a:xfrm>
        </p:spPr>
        <p:txBody>
          <a:bodyPr/>
          <a:lstStyle/>
          <a:p>
            <a:r>
              <a:rPr lang="ru-RU">
                <a:solidFill>
                  <a:srgbClr val="990000"/>
                </a:solidFill>
              </a:rPr>
              <a:t>Ресурсы</a:t>
            </a:r>
          </a:p>
        </p:txBody>
      </p:sp>
    </p:spTree>
    <p:extLst>
      <p:ext uri="{BB962C8B-B14F-4D97-AF65-F5344CB8AC3E}">
        <p14:creationId xmlns="" xmlns:p14="http://schemas.microsoft.com/office/powerpoint/2010/main" val="92016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</TotalTime>
  <Words>189</Words>
  <Application>Microsoft Office PowerPoint</Application>
  <PresentationFormat>Экран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Двоичное кодирование  информации</vt:lpstr>
      <vt:lpstr>Слайд 2</vt:lpstr>
      <vt:lpstr>Аннотация</vt:lpstr>
      <vt:lpstr>Основополагающий вопрос</vt:lpstr>
      <vt:lpstr>Темы самостоятельных исследований</vt:lpstr>
      <vt:lpstr>Дидактические цели</vt:lpstr>
      <vt:lpstr>Этапы проекта</vt:lpstr>
      <vt:lpstr>Учебно-методический пакет</vt:lpstr>
      <vt:lpstr>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Drina</dc:creator>
  <cp:lastModifiedBy>Drina</cp:lastModifiedBy>
  <cp:revision>6</cp:revision>
  <dcterms:created xsi:type="dcterms:W3CDTF">2011-01-30T13:57:19Z</dcterms:created>
  <dcterms:modified xsi:type="dcterms:W3CDTF">2014-07-02T10:49:03Z</dcterms:modified>
</cp:coreProperties>
</file>