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68" r:id="rId2"/>
    <p:sldId id="266" r:id="rId3"/>
    <p:sldId id="271" r:id="rId4"/>
    <p:sldId id="276" r:id="rId5"/>
    <p:sldId id="269" r:id="rId6"/>
    <p:sldId id="270" r:id="rId7"/>
    <p:sldId id="262" r:id="rId8"/>
    <p:sldId id="272" r:id="rId9"/>
    <p:sldId id="275" r:id="rId10"/>
    <p:sldId id="273" r:id="rId11"/>
    <p:sldId id="274" r:id="rId12"/>
    <p:sldId id="277" r:id="rId13"/>
    <p:sldId id="278" r:id="rId14"/>
    <p:sldId id="279" r:id="rId15"/>
    <p:sldId id="259" r:id="rId16"/>
    <p:sldId id="260" r:id="rId17"/>
    <p:sldId id="280" r:id="rId18"/>
    <p:sldId id="281" r:id="rId19"/>
    <p:sldId id="287" r:id="rId20"/>
    <p:sldId id="289" r:id="rId21"/>
    <p:sldId id="285" r:id="rId22"/>
    <p:sldId id="283" r:id="rId23"/>
    <p:sldId id="284" r:id="rId24"/>
    <p:sldId id="290" r:id="rId25"/>
    <p:sldId id="291" r:id="rId26"/>
    <p:sldId id="292" r:id="rId27"/>
    <p:sldId id="263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="" xmlns:p14="http://schemas.microsoft.com/office/powerpoint/2010/main">
        <p14:section name="Раздел по умолчанию" id="{1FE1E47D-828F-4675-B28A-A116EC23606E}">
          <p14:sldIdLst>
            <p14:sldId id="264"/>
            <p14:sldId id="265"/>
            <p14:sldId id="266"/>
          </p14:sldIdLst>
        </p14:section>
        <p14:section name="Раздел без заголовка" id="{01185617-6964-44B8-A7E6-9C552CC57B38}">
          <p14:sldIdLst>
            <p14:sldId id="257"/>
            <p14:sldId id="258"/>
            <p14:sldId id="262"/>
            <p14:sldId id="267"/>
            <p14:sldId id="259"/>
            <p14:sldId id="260"/>
            <p14:sldId id="261"/>
            <p14:sldId id="263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412" autoAdjust="0"/>
    <p:restoredTop sz="85305" autoAdjust="0"/>
  </p:normalViewPr>
  <p:slideViewPr>
    <p:cSldViewPr>
      <p:cViewPr>
        <p:scale>
          <a:sx n="86" d="100"/>
          <a:sy n="86" d="100"/>
        </p:scale>
        <p:origin x="-954" y="3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47;&#1072;&#1074;&#1091;&#1095;&#1080;\Documents\Scanned%20Documents\Documents\&#1050;&#1085;&#1080;&#1075;&#1072;1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47;&#1072;&#1074;&#1091;&#1095;&#1080;\Documents\Scanned%20Documents\Documents\&#1050;&#1085;&#1080;&#1075;&#1072;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6"/>
  <c:chart>
    <c:title>
      <c:tx>
        <c:rich>
          <a:bodyPr/>
          <a:lstStyle/>
          <a:p>
            <a:pPr>
              <a:defRPr/>
            </a:pPr>
            <a:r>
              <a:rPr lang="ru-RU"/>
              <a:t>Количество обучающихся лицея, сдавших нормы ГТО в 2015-2016 уч. году</a:t>
            </a:r>
          </a:p>
        </c:rich>
      </c:tx>
    </c:title>
    <c:plotArea>
      <c:layout/>
      <c:barChart>
        <c:barDir val="col"/>
        <c:grouping val="clustered"/>
        <c:ser>
          <c:idx val="0"/>
          <c:order val="0"/>
          <c:tx>
            <c:strRef>
              <c:f>Лист5!$B$1</c:f>
              <c:strCache>
                <c:ptCount val="1"/>
              </c:strCache>
            </c:strRef>
          </c:tx>
          <c:cat>
            <c:strRef>
              <c:f>Лист5!$A$2:$A$4</c:f>
              <c:strCache>
                <c:ptCount val="3"/>
                <c:pt idx="0">
                  <c:v>Всего в 11 классах, чел.</c:v>
                </c:pt>
                <c:pt idx="1">
                  <c:v>Девочек, чел.  </c:v>
                </c:pt>
                <c:pt idx="2">
                  <c:v>Мальчиков, чел. </c:v>
                </c:pt>
              </c:strCache>
            </c:strRef>
          </c:cat>
          <c:val>
            <c:numRef>
              <c:f>Лист5!$B$2:$B$4</c:f>
              <c:numCache>
                <c:formatCode>General</c:formatCode>
                <c:ptCount val="3"/>
                <c:pt idx="0">
                  <c:v>57</c:v>
                </c:pt>
                <c:pt idx="1">
                  <c:v>32</c:v>
                </c:pt>
                <c:pt idx="2">
                  <c:v>25</c:v>
                </c:pt>
              </c:numCache>
            </c:numRef>
          </c:val>
        </c:ser>
        <c:ser>
          <c:idx val="1"/>
          <c:order val="1"/>
          <c:tx>
            <c:strRef>
              <c:f>Лист5!$C$1</c:f>
              <c:strCache>
                <c:ptCount val="1"/>
                <c:pt idx="0">
                  <c:v>Сдали нормы ГТО в 2015-2016 уч. году</c:v>
                </c:pt>
              </c:strCache>
            </c:strRef>
          </c:tx>
          <c:cat>
            <c:strRef>
              <c:f>Лист5!$A$2:$A$4</c:f>
              <c:strCache>
                <c:ptCount val="3"/>
                <c:pt idx="0">
                  <c:v>Всего в 11 классах, чел.</c:v>
                </c:pt>
                <c:pt idx="1">
                  <c:v>Девочек, чел.  </c:v>
                </c:pt>
                <c:pt idx="2">
                  <c:v>Мальчиков, чел. </c:v>
                </c:pt>
              </c:strCache>
            </c:strRef>
          </c:cat>
          <c:val>
            <c:numRef>
              <c:f>Лист5!$C$2:$C$4</c:f>
              <c:numCache>
                <c:formatCode>General</c:formatCode>
                <c:ptCount val="3"/>
                <c:pt idx="0">
                  <c:v>33</c:v>
                </c:pt>
                <c:pt idx="1">
                  <c:v>18</c:v>
                </c:pt>
                <c:pt idx="2">
                  <c:v>15</c:v>
                </c:pt>
              </c:numCache>
            </c:numRef>
          </c:val>
        </c:ser>
        <c:axId val="59007744"/>
        <c:axId val="59009280"/>
      </c:barChart>
      <c:catAx>
        <c:axId val="59007744"/>
        <c:scaling>
          <c:orientation val="minMax"/>
        </c:scaling>
        <c:axPos val="b"/>
        <c:tickLblPos val="nextTo"/>
        <c:crossAx val="59009280"/>
        <c:crosses val="autoZero"/>
        <c:auto val="1"/>
        <c:lblAlgn val="ctr"/>
        <c:lblOffset val="100"/>
      </c:catAx>
      <c:valAx>
        <c:axId val="59009280"/>
        <c:scaling>
          <c:orientation val="minMax"/>
        </c:scaling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ru-RU"/>
                  <a:t>Количество обучающихся,чел.</a:t>
                </a:r>
              </a:p>
            </c:rich>
          </c:tx>
        </c:title>
        <c:numFmt formatCode="General" sourceLinked="1"/>
        <c:tickLblPos val="nextTo"/>
        <c:crossAx val="59007744"/>
        <c:crosses val="autoZero"/>
        <c:crossBetween val="between"/>
      </c:valAx>
    </c:plotArea>
    <c:legend>
      <c:legendPos val="r"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u-RU" sz="1400" dirty="0"/>
              <a:t>Количество</a:t>
            </a:r>
            <a:r>
              <a:rPr lang="ru-RU" sz="1400" baseline="0" dirty="0"/>
              <a:t> обучающихся 11 классов </a:t>
            </a:r>
            <a:r>
              <a:rPr lang="ru-RU" sz="1400" baseline="0" dirty="0" smtClean="0"/>
              <a:t>лицея, </a:t>
            </a:r>
            <a:endParaRPr lang="ru-RU" sz="1400" baseline="0" dirty="0"/>
          </a:p>
          <a:p>
            <a:pPr>
              <a:defRPr/>
            </a:pPr>
            <a:r>
              <a:rPr lang="ru-RU" sz="1400" baseline="0" dirty="0" smtClean="0"/>
              <a:t> сдавших </a:t>
            </a:r>
            <a:r>
              <a:rPr lang="ru-RU" sz="1400" baseline="0" dirty="0"/>
              <a:t>нормы ГТО  в 2015-2016 </a:t>
            </a:r>
            <a:r>
              <a:rPr lang="ru-RU" sz="1400" baseline="0" dirty="0" err="1"/>
              <a:t>уч</a:t>
            </a:r>
            <a:r>
              <a:rPr lang="ru-RU" sz="1400" baseline="0" dirty="0"/>
              <a:t>. году, в %</a:t>
            </a:r>
            <a:endParaRPr lang="ru-RU" sz="1400" dirty="0"/>
          </a:p>
        </c:rich>
      </c:tx>
    </c:title>
    <c:view3D>
      <c:rotX val="30"/>
      <c:perspective val="30"/>
    </c:view3D>
    <c:plotArea>
      <c:layout/>
      <c:pie3DChart>
        <c:varyColors val="1"/>
        <c:ser>
          <c:idx val="0"/>
          <c:order val="0"/>
          <c:explosion val="25"/>
          <c:dLbls>
            <c:showPercent val="1"/>
          </c:dLbls>
          <c:cat>
            <c:strRef>
              <c:f>Лист7!$A$1:$D$1</c:f>
              <c:strCache>
                <c:ptCount val="4"/>
                <c:pt idx="0">
                  <c:v>Сдали нормы ГТО в 2015-2016 уч. году, всего обучающихся, %</c:v>
                </c:pt>
                <c:pt idx="2">
                  <c:v>Девочек, %</c:v>
                </c:pt>
                <c:pt idx="3">
                  <c:v>Мальчиков, % </c:v>
                </c:pt>
              </c:strCache>
            </c:strRef>
          </c:cat>
          <c:val>
            <c:numRef>
              <c:f>Лист7!$A$2:$D$2</c:f>
              <c:numCache>
                <c:formatCode>General</c:formatCode>
                <c:ptCount val="4"/>
                <c:pt idx="0" formatCode="0.00%">
                  <c:v>0.57900000000000063</c:v>
                </c:pt>
                <c:pt idx="2" formatCode="0.00%">
                  <c:v>0.56299999999999994</c:v>
                </c:pt>
                <c:pt idx="3" formatCode="0.00%">
                  <c:v>0.60000000000000064</c:v>
                </c:pt>
              </c:numCache>
            </c:numRef>
          </c:val>
        </c:ser>
        <c:dLbls>
          <c:showPercent val="1"/>
        </c:dLbls>
      </c:pie3DChart>
    </c:plotArea>
    <c:legend>
      <c:legendPos val="t"/>
      <c:legendEntry>
        <c:idx val="1"/>
        <c:delete val="1"/>
      </c:legendEntry>
      <c:layout>
        <c:manualLayout>
          <c:xMode val="edge"/>
          <c:yMode val="edge"/>
          <c:x val="0.05"/>
          <c:y val="0.11310939577952357"/>
          <c:w val="0.9"/>
          <c:h val="0.10583382050210821"/>
        </c:manualLayout>
      </c:layout>
      <c:txPr>
        <a:bodyPr/>
        <a:lstStyle/>
        <a:p>
          <a:pPr>
            <a:defRPr sz="1200"/>
          </a:pPr>
          <a:endParaRPr lang="ru-RU"/>
        </a:p>
      </c:txPr>
    </c:legend>
    <c:plotVisOnly val="1"/>
  </c:chart>
  <c:spPr>
    <a:solidFill>
      <a:schemeClr val="accent4">
        <a:lumMod val="20000"/>
        <a:lumOff val="80000"/>
      </a:schemeClr>
    </a:solidFill>
  </c:sp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A630D-71F0-407E-8F27-899DCBB16995}" type="datetimeFigureOut">
              <a:rPr lang="ru-RU" smtClean="0"/>
              <a:pPr/>
              <a:t>17.10.2016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71F15-E880-4478-860D-42330A4E31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A630D-71F0-407E-8F27-899DCBB16995}" type="datetimeFigureOut">
              <a:rPr lang="ru-RU" smtClean="0"/>
              <a:pPr/>
              <a:t>17.10.2016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71F15-E880-4478-860D-42330A4E31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A630D-71F0-407E-8F27-899DCBB16995}" type="datetimeFigureOut">
              <a:rPr lang="ru-RU" smtClean="0"/>
              <a:pPr/>
              <a:t>17.10.2016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71F15-E880-4478-860D-42330A4E31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A630D-71F0-407E-8F27-899DCBB16995}" type="datetimeFigureOut">
              <a:rPr lang="ru-RU" smtClean="0"/>
              <a:pPr/>
              <a:t>17.10.2016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71F15-E880-4478-860D-42330A4E31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A630D-71F0-407E-8F27-899DCBB16995}" type="datetimeFigureOut">
              <a:rPr lang="ru-RU" smtClean="0"/>
              <a:pPr/>
              <a:t>17.10.2016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71F15-E880-4478-860D-42330A4E31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A630D-71F0-407E-8F27-899DCBB16995}" type="datetimeFigureOut">
              <a:rPr lang="ru-RU" smtClean="0"/>
              <a:pPr/>
              <a:t>17.10.2016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71F15-E880-4478-860D-42330A4E31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A630D-71F0-407E-8F27-899DCBB16995}" type="datetimeFigureOut">
              <a:rPr lang="ru-RU" smtClean="0"/>
              <a:pPr/>
              <a:t>17.10.2016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71F15-E880-4478-860D-42330A4E31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A630D-71F0-407E-8F27-899DCBB16995}" type="datetimeFigureOut">
              <a:rPr lang="ru-RU" smtClean="0"/>
              <a:pPr/>
              <a:t>17.10.2016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71F15-E880-4478-860D-42330A4E31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A630D-71F0-407E-8F27-899DCBB16995}" type="datetimeFigureOut">
              <a:rPr lang="ru-RU" smtClean="0"/>
              <a:pPr/>
              <a:t>17.10.2016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71F15-E880-4478-860D-42330A4E31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A630D-71F0-407E-8F27-899DCBB16995}" type="datetimeFigureOut">
              <a:rPr lang="ru-RU" smtClean="0"/>
              <a:pPr/>
              <a:t>17.10.2016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71F15-E880-4478-860D-42330A4E31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A630D-71F0-407E-8F27-899DCBB16995}" type="datetimeFigureOut">
              <a:rPr lang="ru-RU" smtClean="0"/>
              <a:pPr/>
              <a:t>17.10.2016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3D71F15-E880-4478-860D-42330A4E314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E0A630D-71F0-407E-8F27-899DCBB16995}" type="datetimeFigureOut">
              <a:rPr lang="ru-RU" smtClean="0"/>
              <a:pPr/>
              <a:t>17.10.2016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3D71F15-E880-4478-860D-42330A4E3143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ergosolo.ru/reviews/health/health_hurt/" TargetMode="External"/><Relationship Id="rId2" Type="http://schemas.openxmlformats.org/officeDocument/2006/relationships/hyperlink" Target="http://www.aif.ru/health/children/39974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tiensmed.ru/programmer1.html" TargetMode="External"/><Relationship Id="rId4" Type="http://schemas.openxmlformats.org/officeDocument/2006/relationships/hyperlink" Target="http://www.excimerclinic.ru/press/deti_computer/" TargetMode="Externa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aif.ru/pictures/201301/&#1087;&#1080;&#1086;&#1090;&#1088;&#1086;&#1074;&#1082;&#1072;&#1103;%20&#1075;&#1083;&#1072;&#1079;&#1072;-120.jpg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357298"/>
          </a:xfrm>
        </p:spPr>
        <p:txBody>
          <a:bodyPr>
            <a:normAutofit/>
          </a:bodyPr>
          <a:lstStyle/>
          <a:p>
            <a:pPr algn="ctr"/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Научно-практическая конференция школьников «Шаг в науку»</a:t>
            </a:r>
            <a:endParaRPr lang="ru-RU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714488"/>
            <a:ext cx="8229600" cy="5143512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spcBef>
                <a:spcPct val="0"/>
              </a:spcBef>
              <a:buNone/>
            </a:pPr>
            <a:r>
              <a:rPr lang="ru-RU" sz="3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Работа на тему:</a:t>
            </a:r>
          </a:p>
          <a:p>
            <a:pPr algn="ctr">
              <a:buNone/>
            </a:pPr>
            <a:r>
              <a:rPr lang="ru-RU" sz="3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«Влияние компьютера на здоровье школьника»</a:t>
            </a:r>
          </a:p>
          <a:p>
            <a:pPr algn="ctr">
              <a:buNone/>
            </a:pPr>
            <a:endParaRPr lang="ru-RU" sz="2800" b="1" i="1" dirty="0" smtClean="0">
              <a:solidFill>
                <a:schemeClr val="accent1"/>
              </a:solidFill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Выполнили: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Дронова Елизавета, ученица 7а класса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Шаповалова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Ксения, ученица 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7а 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класса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Научный руководитель: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заместитель директора по безопасности, 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учитель ОБЖ, к.х.н.      И.М. Мишина</a:t>
            </a:r>
          </a:p>
          <a:p>
            <a:pPr>
              <a:buNone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Научный консультант: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психолог                       Е.В. Саенк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Мытищи</a:t>
            </a:r>
          </a:p>
          <a:p>
            <a:pPr algn="ctr">
              <a:buNone/>
            </a:pP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2016</a:t>
            </a:r>
          </a:p>
          <a:p>
            <a:pPr algn="ctr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4" name="Рисунок 3" descr="Описание: дети и компьютер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357158" y="3357562"/>
            <a:ext cx="2928958" cy="25717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4. Влияние компьютера на воздух в помещении</a:t>
            </a:r>
            <a:endParaRPr lang="ru-RU" sz="36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В помещении с работающим компьютером изменяются физические характеристики воздуха: температура может повышаться до 26-27 градусов, относительная влажность — снижаться ниже нормы (до 40-60%), а содержание двуокиси углерода — увеличиваться.</a:t>
            </a:r>
          </a:p>
          <a:p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 Воздух ионизируется, увеличивается число положительных (тяжелых) ионов, что неблагоприятно влияет на работоспособность. Некоторые люди, в том числе дети, особенно чувствительны и болезненно реагируют на эти изменения воздуха. </a:t>
            </a:r>
          </a:p>
          <a:p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У них появляется </a:t>
            </a:r>
            <a:r>
              <a:rPr lang="ru-RU" b="1" dirty="0" err="1" smtClean="0">
                <a:solidFill>
                  <a:schemeClr val="accent6">
                    <a:lumMod val="50000"/>
                  </a:schemeClr>
                </a:solidFill>
              </a:rPr>
              <a:t>першение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 в горле, покашливание из-за повышенной сухости слизистых.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857256"/>
          </a:xfrm>
        </p:spPr>
        <p:txBody>
          <a:bodyPr>
            <a:normAutofit/>
          </a:bodyPr>
          <a:lstStyle/>
          <a:p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5.Высокочастотные поля компьютера</a:t>
            </a:r>
            <a:endParaRPr lang="ru-RU" sz="36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429264"/>
          </a:xfrm>
        </p:spPr>
        <p:txBody>
          <a:bodyPr>
            <a:normAutofit fontScale="77500" lnSpcReduction="20000"/>
          </a:bodyPr>
          <a:lstStyle/>
          <a:p>
            <a:r>
              <a:rPr lang="ru-RU" b="1" i="1" dirty="0" smtClean="0"/>
              <a:t>высокочастотные электромагнитные поля, которые создает отклоняющая электромагнитная система монитора. </a:t>
            </a:r>
          </a:p>
          <a:p>
            <a:r>
              <a:rPr lang="ru-RU" b="1" dirty="0" smtClean="0">
                <a:solidFill>
                  <a:srgbClr val="C00000"/>
                </a:solidFill>
              </a:rPr>
              <a:t>в современных моделях такое излучение наиболее сильно сзади и вверху монитора, а впереди незначительно. Поэтому нельзя наклоняться над монитором, ставить его лучше задней стенкой к стене.</a:t>
            </a:r>
          </a:p>
          <a:p>
            <a:pPr>
              <a:buNone/>
            </a:pPr>
            <a:r>
              <a:rPr lang="ru-RU" dirty="0" smtClean="0"/>
              <a:t>    </a:t>
            </a:r>
            <a:r>
              <a:rPr lang="ru-RU" b="1" dirty="0" smtClean="0"/>
              <a:t>электростатическое поле высокой напряженности, которое действует как раз на расстоянии полуметра от экрана, разгоняя осевшие на экран пылинки до высоких скоростей и отрицательно влияя, таким образом, на кожу и глаза того, кто сидит перед компьютером. </a:t>
            </a:r>
          </a:p>
          <a:p>
            <a:r>
              <a:rPr lang="ru-RU" b="1" dirty="0" smtClean="0">
                <a:solidFill>
                  <a:srgbClr val="C00000"/>
                </a:solidFill>
              </a:rPr>
              <a:t>На современных мониторах установлены специальные фильтры, уменьшающие напряженность излучения. </a:t>
            </a:r>
          </a:p>
          <a:p>
            <a:r>
              <a:rPr lang="ru-RU" b="1" dirty="0" smtClean="0"/>
              <a:t>Кондиционеры, пылеуловители, ионизаторы, влажная уборка и проветривание помещения снижают вредное воздействие электростатического поля. </a:t>
            </a:r>
          </a:p>
          <a:p>
            <a:r>
              <a:rPr lang="ru-RU" b="1" dirty="0" smtClean="0">
                <a:solidFill>
                  <a:srgbClr val="C00000"/>
                </a:solidFill>
              </a:rPr>
              <a:t>Также эффективно умывание холодной водой сразу после занятия на компьютере.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38962"/>
          </a:xfrm>
        </p:spPr>
        <p:txBody>
          <a:bodyPr>
            <a:normAutofit fontScale="90000"/>
          </a:bodyPr>
          <a:lstStyle/>
          <a:p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6. Умственная усталость и нарушение внимания</a:t>
            </a:r>
            <a:endParaRPr lang="ru-RU" sz="36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610112"/>
          </a:xfrm>
        </p:spPr>
        <p:txBody>
          <a:bodyPr/>
          <a:lstStyle/>
          <a:p>
            <a:r>
              <a:rPr lang="ru-RU" b="1" dirty="0" smtClean="0"/>
              <a:t>Постоянная «бомбардировка» организма человека ускоренными электронами приводит к различным расстройствам нервной системы и глаз.</a:t>
            </a:r>
            <a:endParaRPr lang="ru-RU" b="1" dirty="0"/>
          </a:p>
        </p:txBody>
      </p:sp>
      <p:pic>
        <p:nvPicPr>
          <p:cNvPr id="4" name="Объект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8926" y="3413919"/>
            <a:ext cx="5156211" cy="308691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785794"/>
            <a:ext cx="8229600" cy="928694"/>
          </a:xfrm>
        </p:spPr>
        <p:txBody>
          <a:bodyPr>
            <a:normAutofit fontScale="90000"/>
          </a:bodyPr>
          <a:lstStyle/>
          <a:p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7. Другие проблемы, вызванные длительной работой за компьютером </a:t>
            </a:r>
            <a:endParaRPr lang="ru-RU" sz="36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 smtClean="0"/>
              <a:t>Заболевания прямой кишки</a:t>
            </a:r>
          </a:p>
          <a:p>
            <a:r>
              <a:rPr lang="ru-RU" b="1" dirty="0" err="1" smtClean="0"/>
              <a:t>Сердечно-сосудистые</a:t>
            </a:r>
            <a:r>
              <a:rPr lang="ru-RU" b="1" dirty="0" smtClean="0"/>
              <a:t> заболевания</a:t>
            </a:r>
          </a:p>
          <a:p>
            <a:r>
              <a:rPr lang="ru-RU" b="1" dirty="0" smtClean="0"/>
              <a:t>Заболевания органов желудочно-кишечного тракта</a:t>
            </a:r>
          </a:p>
          <a:p>
            <a:endParaRPr lang="ru-RU" b="1" dirty="0" smtClean="0"/>
          </a:p>
          <a:p>
            <a:r>
              <a:rPr lang="ru-RU" b="1" dirty="0" smtClean="0"/>
              <a:t>Стресс</a:t>
            </a:r>
          </a:p>
          <a:p>
            <a:endParaRPr lang="ru-RU" b="1" dirty="0" smtClean="0"/>
          </a:p>
          <a:p>
            <a:r>
              <a:rPr lang="ru-RU" b="1" dirty="0" smtClean="0"/>
              <a:t> психические расстройства </a:t>
            </a:r>
          </a:p>
          <a:p>
            <a:endParaRPr lang="ru-RU" b="1" dirty="0" smtClean="0"/>
          </a:p>
          <a:p>
            <a:r>
              <a:rPr lang="ru-RU" b="1" dirty="0" smtClean="0"/>
              <a:t> компьютерная зависимость.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Таким образом, изучив все аспекты влияния компьютера на здоровье человека, в том числе и школьника, нами была </a:t>
            </a:r>
            <a:r>
              <a:rPr lang="ru-RU" b="1" dirty="0" smtClean="0">
                <a:solidFill>
                  <a:srgbClr val="FF0000"/>
                </a:solidFill>
              </a:rPr>
              <a:t>проведена практическая работа - исследования по тестированию обучающихся 7-х классов на компьютерную зависимость и отношению этих же школьников к спорту и занятиям спортом.</a:t>
            </a:r>
          </a:p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</a:rPr>
              <a:t> </a:t>
            </a:r>
          </a:p>
          <a:p>
            <a:r>
              <a:rPr lang="ru-RU" b="1" dirty="0" smtClean="0"/>
              <a:t>Содержание тестов приведено ниже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96086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Тест №1.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Занимаешься ли ты спортом?</a:t>
            </a:r>
            <a:endParaRPr lang="ru-RU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/>
              <a:t> </a:t>
            </a:r>
            <a:endParaRPr lang="ru-RU" dirty="0" smtClean="0"/>
          </a:p>
          <a:p>
            <a:pPr lvl="0"/>
            <a:r>
              <a:rPr lang="ru-RU" b="1" dirty="0" smtClean="0">
                <a:solidFill>
                  <a:srgbClr val="0070C0"/>
                </a:solidFill>
              </a:rPr>
              <a:t>Занимаешься ли ты спортом?</a:t>
            </a:r>
          </a:p>
          <a:p>
            <a:pPr lvl="0"/>
            <a:r>
              <a:rPr lang="ru-RU" b="1" dirty="0" smtClean="0">
                <a:solidFill>
                  <a:srgbClr val="0070C0"/>
                </a:solidFill>
              </a:rPr>
              <a:t>Занимаются ли родители спортом?</a:t>
            </a:r>
          </a:p>
          <a:p>
            <a:pPr lvl="0"/>
            <a:r>
              <a:rPr lang="ru-RU" b="1" dirty="0" smtClean="0">
                <a:solidFill>
                  <a:srgbClr val="0070C0"/>
                </a:solidFill>
              </a:rPr>
              <a:t>Любил ли ты в детстве подвижные игры?</a:t>
            </a:r>
          </a:p>
          <a:p>
            <a:pPr lvl="0"/>
            <a:r>
              <a:rPr lang="ru-RU" b="1" dirty="0" smtClean="0">
                <a:solidFill>
                  <a:srgbClr val="0070C0"/>
                </a:solidFill>
              </a:rPr>
              <a:t>Ты делаешь зарядку по утрам?</a:t>
            </a:r>
          </a:p>
          <a:p>
            <a:pPr lvl="0"/>
            <a:r>
              <a:rPr lang="ru-RU" b="1" dirty="0" smtClean="0">
                <a:solidFill>
                  <a:srgbClr val="0070C0"/>
                </a:solidFill>
              </a:rPr>
              <a:t>Ходишь ли ты на физкультуру?</a:t>
            </a:r>
          </a:p>
          <a:p>
            <a:pPr lvl="0"/>
            <a:r>
              <a:rPr lang="ru-RU" b="1" dirty="0" smtClean="0">
                <a:solidFill>
                  <a:srgbClr val="0070C0"/>
                </a:solidFill>
              </a:rPr>
              <a:t>Ходишь ли ты на спортивный кружок?</a:t>
            </a:r>
          </a:p>
          <a:p>
            <a:pPr lvl="0"/>
            <a:r>
              <a:rPr lang="ru-RU" b="1" dirty="0" smtClean="0">
                <a:solidFill>
                  <a:srgbClr val="0070C0"/>
                </a:solidFill>
              </a:rPr>
              <a:t>Собираешься ли ты ходить на спортивный кружок?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7397592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67524"/>
          </a:xfrm>
        </p:spPr>
        <p:txBody>
          <a:bodyPr>
            <a:normAutofit fontScale="90000"/>
          </a:bodyPr>
          <a:lstStyle/>
          <a:p>
            <a:r>
              <a:rPr lang="ru-RU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Тест №2.</a:t>
            </a: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Есть ли у тебя компьютерная зависимость?</a:t>
            </a:r>
            <a:endParaRPr lang="ru-RU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5143536"/>
          </a:xfrm>
        </p:spPr>
        <p:txBody>
          <a:bodyPr>
            <a:noAutofit/>
          </a:bodyPr>
          <a:lstStyle/>
          <a:p>
            <a:r>
              <a:rPr lang="ru-RU" sz="1800" b="1" i="1" u="sng" dirty="0" smtClean="0">
                <a:latin typeface="Times New Roman" pitchFamily="18" charset="0"/>
                <a:cs typeface="Times New Roman" pitchFamily="18" charset="0"/>
              </a:rPr>
              <a:t>1. Часто ты проводишь время за компьютером?</a:t>
            </a:r>
            <a:endParaRPr lang="ru-RU" sz="1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- ежедневно – 3 балла;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- один раз в два дня – 2 балла;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- только когда нечего делать – 1 балл.</a:t>
            </a:r>
          </a:p>
          <a:p>
            <a:r>
              <a:rPr lang="ru-RU" sz="1800" b="1" i="1" u="sng" dirty="0" smtClean="0">
                <a:latin typeface="Times New Roman" pitchFamily="18" charset="0"/>
                <a:cs typeface="Times New Roman" pitchFamily="18" charset="0"/>
              </a:rPr>
              <a:t>2.  Какое количество времени за один подход ты посвящаешь компьютеру?</a:t>
            </a:r>
            <a:endParaRPr lang="ru-RU" sz="1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- более 2-3 часов – 3 балла;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- 1-2 часа (увлекаюсь игрой) – 2 балла;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- не более часа – 1 балл.</a:t>
            </a:r>
          </a:p>
          <a:p>
            <a:r>
              <a:rPr lang="ru-RU" sz="1800" b="1" i="1" u="sng" dirty="0" smtClean="0">
                <a:latin typeface="Times New Roman" pitchFamily="18" charset="0"/>
                <a:cs typeface="Times New Roman" pitchFamily="18" charset="0"/>
              </a:rPr>
              <a:t>3. В каком случае ты решаешь выключить компьютер?</a:t>
            </a:r>
            <a:endParaRPr lang="ru-RU" sz="1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- пока не выключат родители – сам не выключаю, или выключаю, когда он  перегревается, или когда не начинаю засыпать, или когда начинает болеть спина, или сливаются цвета – 3 балла;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- бывает по-разному, иногда могу выключить компьютер сам – 2 балла;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- выключаю сам по собственной воле – 1 балл.</a:t>
            </a:r>
          </a:p>
          <a:p>
            <a:r>
              <a:rPr lang="ru-RU" sz="1800" b="1" i="1" u="sng" dirty="0" smtClean="0">
                <a:latin typeface="Times New Roman" pitchFamily="18" charset="0"/>
                <a:cs typeface="Times New Roman" pitchFamily="18" charset="0"/>
              </a:rPr>
              <a:t>4. Когда у тебя появляется свободное время, на что его потратишь?</a:t>
            </a:r>
            <a:endParaRPr lang="ru-RU" sz="1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- конечно, на компьютер – 3 балла;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- зависит от настроения и желания, возможно, на компьютер – 2 балла;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- вряд ли буду сидеть за компьютером – 1 балл.</a:t>
            </a:r>
          </a:p>
          <a:p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3889053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38896"/>
          </a:xfrm>
        </p:spPr>
        <p:txBody>
          <a:bodyPr>
            <a:noAutofit/>
          </a:bodyPr>
          <a:lstStyle/>
          <a:p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ПРОДОЛЖЕНИЕ ТЕСТА 2.</a:t>
            </a:r>
            <a:endParaRPr lang="ru-RU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110178"/>
          </a:xfrm>
        </p:spPr>
        <p:txBody>
          <a:bodyPr>
            <a:noAutofit/>
          </a:bodyPr>
          <a:lstStyle/>
          <a:p>
            <a:r>
              <a:rPr lang="ru-RU" sz="1600" b="1" i="1" u="sng" dirty="0" smtClean="0">
                <a:latin typeface="Times New Roman" pitchFamily="18" charset="0"/>
                <a:cs typeface="Times New Roman" pitchFamily="18" charset="0"/>
              </a:rPr>
              <a:t>5. Пропускал ли ты какие-то важные мероприятия или учебу ради игры в компьютерные игры?</a:t>
            </a: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- да, было такое – 3 балла;</a:t>
            </a:r>
            <a:br>
              <a:rPr lang="ru-RU" sz="1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- пару раз, возможно, и случалось, но мероприятие не было таким уж важным – 2 балла;</a:t>
            </a:r>
            <a:br>
              <a:rPr lang="ru-RU" sz="1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- нет, никогда такого не было – 1 балл.</a:t>
            </a:r>
          </a:p>
          <a:p>
            <a:r>
              <a:rPr lang="ru-RU" sz="1600" b="1" i="1" u="sng" dirty="0" smtClean="0">
                <a:latin typeface="Times New Roman" pitchFamily="18" charset="0"/>
                <a:cs typeface="Times New Roman" pitchFamily="18" charset="0"/>
              </a:rPr>
              <a:t>6. Насколько часто ты думаешь о том, чем занимаешься сидя за компьютером, например, об играх:</a:t>
            </a: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- почти все время думаю об этом – 3 балла;</a:t>
            </a:r>
            <a:br>
              <a:rPr lang="ru-RU" sz="1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- могу пару раз вспомнить в течение дня – 2 балла;</a:t>
            </a:r>
            <a:br>
              <a:rPr lang="ru-RU" sz="1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- почти совсем не вспоминаю, может быть, очень редко – 1 балл.</a:t>
            </a:r>
          </a:p>
          <a:p>
            <a:r>
              <a:rPr lang="ru-RU" sz="1600" b="1" i="1" u="sng" dirty="0" smtClean="0">
                <a:latin typeface="Times New Roman" pitchFamily="18" charset="0"/>
                <a:cs typeface="Times New Roman" pitchFamily="18" charset="0"/>
              </a:rPr>
              <a:t>7. Чем для тебя является компьютер? Какую роль в твоей жизни он играет?</a:t>
            </a: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- компьютер - для меня все – 3 балла;</a:t>
            </a:r>
            <a:br>
              <a:rPr lang="ru-RU" sz="1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- большую роль, но и других интересных вещей в жизни много, которые тоже для меня много значат – 2 балла;</a:t>
            </a:r>
            <a:br>
              <a:rPr lang="ru-RU" sz="1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- компьютер не занимает какое-то особое место в моей жизни – 1 балл.</a:t>
            </a:r>
          </a:p>
          <a:p>
            <a:r>
              <a:rPr lang="ru-RU" sz="1600" b="1" i="1" u="sng" dirty="0" smtClean="0">
                <a:latin typeface="Times New Roman" pitchFamily="18" charset="0"/>
                <a:cs typeface="Times New Roman" pitchFamily="18" charset="0"/>
              </a:rPr>
              <a:t>8. Когда ты приходишь домой, то первым делом:</a:t>
            </a: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- иду к компьютеру и включаю его – 3 балла;</a:t>
            </a:r>
            <a:br>
              <a:rPr lang="ru-RU" sz="1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- каждый раз бывает по-разному, иногда сажусь за компьютер – 2 балла;</a:t>
            </a:r>
            <a:br>
              <a:rPr lang="ru-RU" sz="1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- точно не сажусь за компьютер – 1 балл.</a:t>
            </a:r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(девочка или мальчик)</a:t>
            </a:r>
          </a:p>
          <a:p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2071702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Результаты тестирования обучающихся 7-х классов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b="1" i="1" dirty="0" smtClean="0"/>
              <a:t>Тест 1. 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«Занятия спортом»</a:t>
            </a:r>
            <a:r>
              <a:rPr lang="ru-RU" sz="2800" i="1" dirty="0" smtClean="0"/>
              <a:t/>
            </a:r>
            <a:br>
              <a:rPr lang="ru-RU" sz="2800" i="1" dirty="0" smtClean="0"/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610112"/>
          </a:xfrm>
        </p:spPr>
        <p:txBody>
          <a:bodyPr>
            <a:normAutofit/>
          </a:bodyPr>
          <a:lstStyle/>
          <a:p>
            <a:endParaRPr lang="ru-RU" b="1" dirty="0" smtClean="0">
              <a:solidFill>
                <a:srgbClr val="C00000"/>
              </a:solidFill>
            </a:endParaRPr>
          </a:p>
          <a:p>
            <a:r>
              <a:rPr lang="ru-RU" b="1" dirty="0" smtClean="0">
                <a:solidFill>
                  <a:srgbClr val="C00000"/>
                </a:solidFill>
              </a:rPr>
              <a:t>Протестировано 56 чел.</a:t>
            </a:r>
          </a:p>
          <a:p>
            <a:endParaRPr lang="ru-RU" b="1" dirty="0" smtClean="0">
              <a:solidFill>
                <a:srgbClr val="C00000"/>
              </a:solidFill>
            </a:endParaRPr>
          </a:p>
          <a:p>
            <a:r>
              <a:rPr lang="ru-RU" b="1" dirty="0" smtClean="0"/>
              <a:t>Показали результаты занятия спортом:</a:t>
            </a:r>
          </a:p>
          <a:p>
            <a:pPr>
              <a:buNone/>
            </a:pPr>
            <a:r>
              <a:rPr lang="ru-RU" b="1" i="1" dirty="0" smtClean="0"/>
              <a:t>    Максимальные - 29 чел. (52%)</a:t>
            </a:r>
          </a:p>
          <a:p>
            <a:pPr>
              <a:buNone/>
            </a:pPr>
            <a:r>
              <a:rPr lang="ru-RU" b="1" i="1" dirty="0" smtClean="0"/>
              <a:t>    Умеренные – 23 чел. (41%) </a:t>
            </a:r>
          </a:p>
          <a:p>
            <a:pPr>
              <a:buNone/>
            </a:pPr>
            <a:r>
              <a:rPr lang="ru-RU" b="1" i="1" dirty="0" smtClean="0"/>
              <a:t>    </a:t>
            </a:r>
            <a:r>
              <a:rPr lang="ru-RU" b="1" dirty="0" smtClean="0"/>
              <a:t>Низкие – 3 чел. (5,3 %)</a:t>
            </a:r>
            <a:endParaRPr lang="ru-RU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71480"/>
            <a:ext cx="8229600" cy="785818"/>
          </a:xfrm>
        </p:spPr>
        <p:txBody>
          <a:bodyPr>
            <a:noAutofit/>
          </a:bodyPr>
          <a:lstStyle/>
          <a:p>
            <a:r>
              <a:rPr lang="ru-RU" sz="2000" b="1" dirty="0" smtClean="0"/>
              <a:t>Результаты тестирования обучающихся 7-х классов.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b="1" dirty="0" smtClean="0"/>
              <a:t> Тест 2. «Компьютерная зависимость»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110178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</a:rPr>
              <a:t>Протестированы:</a:t>
            </a:r>
          </a:p>
          <a:p>
            <a:pPr>
              <a:buNone/>
            </a:pPr>
            <a:r>
              <a:rPr lang="ru-RU" sz="2000" b="1" dirty="0" smtClean="0"/>
              <a:t>    Девочки-28 чел., мальчики – 28 чел.</a:t>
            </a:r>
          </a:p>
          <a:p>
            <a:pPr>
              <a:buNone/>
            </a:pPr>
            <a:endParaRPr lang="ru-RU" sz="2000" b="1" dirty="0" smtClean="0"/>
          </a:p>
          <a:p>
            <a:r>
              <a:rPr lang="ru-RU" sz="2000" b="1" dirty="0" smtClean="0">
                <a:solidFill>
                  <a:schemeClr val="accent6">
                    <a:lumMod val="75000"/>
                  </a:schemeClr>
                </a:solidFill>
              </a:rPr>
              <a:t>Показали уровень компьютерной зависимости</a:t>
            </a:r>
            <a:r>
              <a:rPr lang="ru-RU" sz="2000" b="1" dirty="0" smtClean="0"/>
              <a:t>:</a:t>
            </a:r>
          </a:p>
          <a:p>
            <a:pPr>
              <a:buNone/>
            </a:pPr>
            <a:r>
              <a:rPr lang="ru-RU" sz="2000" b="1" dirty="0" smtClean="0">
                <a:solidFill>
                  <a:srgbClr val="C00000"/>
                </a:solidFill>
              </a:rPr>
              <a:t>    1) Выше возрастной нормы</a:t>
            </a:r>
          </a:p>
          <a:p>
            <a:pPr>
              <a:buNone/>
            </a:pPr>
            <a:r>
              <a:rPr lang="ru-RU" sz="2000" b="1" dirty="0" smtClean="0"/>
              <a:t>     Девочки – 11 чел. (39,28%), мальчики -16 чел. (57,14 %)</a:t>
            </a:r>
          </a:p>
          <a:p>
            <a:pPr>
              <a:buNone/>
            </a:pPr>
            <a:r>
              <a:rPr lang="ru-RU" sz="2000" b="1" dirty="0" smtClean="0"/>
              <a:t>    </a:t>
            </a:r>
            <a:r>
              <a:rPr lang="ru-RU" sz="2000" b="1" dirty="0" smtClean="0">
                <a:solidFill>
                  <a:srgbClr val="C00000"/>
                </a:solidFill>
              </a:rPr>
              <a:t>2) В пределах возрастной нормы </a:t>
            </a:r>
          </a:p>
          <a:p>
            <a:pPr>
              <a:buNone/>
            </a:pPr>
            <a:r>
              <a:rPr lang="ru-RU" sz="2000" b="1" dirty="0" smtClean="0"/>
              <a:t>     Девочки – 16 чел. (57,14%), мальчики – 11 чел. (39,28 %)</a:t>
            </a:r>
          </a:p>
          <a:p>
            <a:pPr>
              <a:buNone/>
            </a:pPr>
            <a:r>
              <a:rPr lang="ru-RU" sz="2000" b="1" dirty="0" smtClean="0"/>
              <a:t>    </a:t>
            </a:r>
            <a:r>
              <a:rPr lang="ru-RU" sz="2000" b="1" dirty="0" smtClean="0">
                <a:solidFill>
                  <a:srgbClr val="C00000"/>
                </a:solidFill>
              </a:rPr>
              <a:t>3) Компьютерная зависимость  </a:t>
            </a:r>
          </a:p>
          <a:p>
            <a:pPr>
              <a:buNone/>
            </a:pPr>
            <a:r>
              <a:rPr lang="ru-RU" sz="2000" b="1" dirty="0" smtClean="0"/>
              <a:t>     Девочки – 1 чел. (3,57%), мальчики – 1 чел. (3,57%)</a:t>
            </a:r>
            <a:endParaRPr lang="ru-RU" sz="2000" b="1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ru-RU" sz="2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714380"/>
          </a:xfrm>
        </p:spPr>
        <p:txBody>
          <a:bodyPr>
            <a:normAutofit fontScale="90000"/>
          </a:bodyPr>
          <a:lstStyle/>
          <a:p>
            <a:r>
              <a:rPr lang="ru-RU" sz="4500" b="1" i="1" dirty="0">
                <a:solidFill>
                  <a:schemeClr val="accent1"/>
                </a:solidFill>
              </a:rPr>
              <a:t>Цели и задачи работы: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038740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ru-RU" b="1" dirty="0" smtClean="0"/>
              <a:t>Изучить литературные источники по вопросу влияния компьютера на здоровье человека и другие сферы его жизни, обобщить полученные материалы.</a:t>
            </a:r>
          </a:p>
          <a:p>
            <a:pPr lvl="0"/>
            <a:r>
              <a:rPr lang="ru-RU" b="1" dirty="0" smtClean="0">
                <a:solidFill>
                  <a:srgbClr val="0070C0"/>
                </a:solidFill>
              </a:rPr>
              <a:t>Определить роль высокочастотных полей компьютера в современной жизни и его влияние на здоровье ребенка.</a:t>
            </a:r>
          </a:p>
          <a:p>
            <a:pPr lvl="0"/>
            <a:r>
              <a:rPr lang="ru-RU" b="1" dirty="0" smtClean="0">
                <a:solidFill>
                  <a:srgbClr val="7030A0"/>
                </a:solidFill>
              </a:rPr>
              <a:t>Систематизировать рекомендации врачей и ученых при работе школьников на компьютере.</a:t>
            </a:r>
          </a:p>
          <a:p>
            <a:pPr lvl="0"/>
            <a:r>
              <a:rPr lang="ru-RU" b="1" dirty="0" smtClean="0">
                <a:solidFill>
                  <a:schemeClr val="accent5"/>
                </a:solidFill>
              </a:rPr>
              <a:t>Практическая работа-проведение социологического опроса школьников 7-х классов по изучаемой теме. </a:t>
            </a:r>
          </a:p>
          <a:p>
            <a:pPr lvl="0"/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Довести полученные знания и сведения до одноклассников и сотрудников  лицея на уроках «Окружающий мир», «ОБЖ», во время Дней здоровья, Дня защитника детей с целью пропаганды здорового образа жизни.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03116978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56136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395930"/>
          </a:xfrm>
        </p:spPr>
        <p:txBody>
          <a:bodyPr>
            <a:normAutofit lnSpcReduction="1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Были сделаны сравнения результатов этих 2 тестов.</a:t>
            </a:r>
          </a:p>
          <a:p>
            <a:r>
              <a:rPr lang="ru-RU" b="1" dirty="0" smtClean="0">
                <a:solidFill>
                  <a:srgbClr val="7030A0"/>
                </a:solidFill>
              </a:rPr>
              <a:t>Оказалось, что существует прямая связь между тем, насколько ребенок активно занимается спортом и тем, насколько он зависит от компьютера. Т. е. чем активнее школьник занимается спортом, тем меньше времени он бесцельно проводит за компьютером.</a:t>
            </a:r>
          </a:p>
          <a:p>
            <a:r>
              <a:rPr lang="ru-RU" b="1" dirty="0" smtClean="0">
                <a:solidFill>
                  <a:srgbClr val="00B050"/>
                </a:solidFill>
              </a:rPr>
              <a:t>Это исследование еще раз подтверждает, что нужно пропагандировать среди учащихся активный досуг, здоровый образ жизни.</a:t>
            </a:r>
          </a:p>
          <a:p>
            <a:r>
              <a:rPr lang="ru-RU" b="1" dirty="0" smtClean="0">
                <a:solidFill>
                  <a:srgbClr val="00B050"/>
                </a:solidFill>
              </a:rPr>
              <a:t> </a:t>
            </a:r>
          </a:p>
          <a:p>
            <a:endParaRPr lang="ru-RU" dirty="0"/>
          </a:p>
        </p:txBody>
      </p:sp>
      <p:pic>
        <p:nvPicPr>
          <p:cNvPr id="4" name="Объект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143503" y="5357826"/>
            <a:ext cx="3370867" cy="150017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/>
              <a:t>Кроме того, мы посмотрели, сколько наших выпускников и как они  сдают нормы ГТО В 2015-2016  </a:t>
            </a:r>
            <a:r>
              <a:rPr lang="ru-RU" dirty="0" err="1" smtClean="0"/>
              <a:t>уч</a:t>
            </a:r>
            <a:r>
              <a:rPr lang="ru-RU" dirty="0" smtClean="0"/>
              <a:t>. году.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0034" y="642918"/>
          <a:ext cx="8429684" cy="60007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457200" y="642918"/>
            <a:ext cx="8229600" cy="6117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785795"/>
          <a:ext cx="8229600" cy="55388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785818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Выводы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038740"/>
          </a:xfrm>
        </p:spPr>
        <p:txBody>
          <a:bodyPr>
            <a:normAutofit fontScale="77500" lnSpcReduction="20000"/>
          </a:bodyPr>
          <a:lstStyle/>
          <a:p>
            <a:endParaRPr lang="ru-RU" dirty="0" smtClean="0"/>
          </a:p>
          <a:p>
            <a:pPr marL="514350" lvl="0" indent="-514350">
              <a:buAutoNum type="arabicParenR"/>
            </a:pPr>
            <a:r>
              <a:rPr lang="ru-RU" b="1" dirty="0" smtClean="0"/>
              <a:t>Изучены литературные источники по вопросу влияния компьютера на здоровье человека и другие сферы его жизни, обобщены полученные материалы.</a:t>
            </a:r>
          </a:p>
          <a:p>
            <a:pPr marL="514350" lvl="0" indent="-514350">
              <a:buNone/>
            </a:pPr>
            <a:r>
              <a:rPr lang="ru-RU" b="1" dirty="0" smtClean="0"/>
              <a:t> </a:t>
            </a:r>
          </a:p>
          <a:p>
            <a:pPr lvl="0">
              <a:buNone/>
            </a:pPr>
            <a:r>
              <a:rPr lang="ru-RU" dirty="0" smtClean="0"/>
              <a:t> </a:t>
            </a:r>
            <a:r>
              <a:rPr lang="ru-RU" b="1" dirty="0" smtClean="0">
                <a:solidFill>
                  <a:srgbClr val="C00000"/>
                </a:solidFill>
              </a:rPr>
              <a:t>2) Показано, что неправильная организация работы с компьютером приводит к заболеваниям глаз, нервной системы, опорно-двигательного аппарата, вызывает стресс, психические расстройства и компьютерную зависимость</a:t>
            </a:r>
            <a:r>
              <a:rPr lang="ru-RU" dirty="0" smtClean="0"/>
              <a:t>. </a:t>
            </a:r>
          </a:p>
          <a:p>
            <a:pPr lvl="0">
              <a:buNone/>
            </a:pPr>
            <a:endParaRPr lang="ru-RU" dirty="0" smtClean="0"/>
          </a:p>
          <a:p>
            <a:pPr lvl="0">
              <a:buNone/>
            </a:pPr>
            <a:r>
              <a:rPr lang="ru-RU" dirty="0" smtClean="0"/>
              <a:t> </a:t>
            </a:r>
            <a:r>
              <a:rPr lang="ru-RU" b="1" dirty="0" smtClean="0"/>
              <a:t>3) Систематизированы рекомендации врачей и ученых при работе школьников на компьютере Предложены правила работы за компьютером, методики проведения профилактической гимнастики.</a:t>
            </a:r>
          </a:p>
          <a:p>
            <a:pPr lvl="0">
              <a:buNone/>
            </a:pPr>
            <a:endParaRPr lang="ru-RU" b="1" dirty="0" smtClean="0"/>
          </a:p>
          <a:p>
            <a:pPr lvl="0">
              <a:buNone/>
            </a:pPr>
            <a:r>
              <a:rPr lang="ru-RU" b="1" dirty="0" smtClean="0"/>
              <a:t> 4</a:t>
            </a:r>
            <a:r>
              <a:rPr lang="ru-RU" b="1" smtClean="0"/>
              <a:t>) Определена </a:t>
            </a:r>
            <a:r>
              <a:rPr lang="ru-RU" b="1" dirty="0" smtClean="0"/>
              <a:t>роль электромагнитных излучений в современной жизни и его влияние на здоровье ребенка.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70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467368"/>
          </a:xfrm>
        </p:spPr>
        <p:txBody>
          <a:bodyPr>
            <a:normAutofit fontScale="70000" lnSpcReduction="20000"/>
          </a:bodyPr>
          <a:lstStyle/>
          <a:p>
            <a:pPr lvl="0">
              <a:buNone/>
            </a:pPr>
            <a:r>
              <a:rPr lang="ru-RU" b="1" dirty="0" smtClean="0"/>
              <a:t>5) Проведен социологический опрос школьников 7-х классов. </a:t>
            </a:r>
          </a:p>
          <a:p>
            <a:pPr lvl="0">
              <a:buNone/>
            </a:pPr>
            <a:endParaRPr lang="ru-RU" b="1" dirty="0" smtClean="0"/>
          </a:p>
          <a:p>
            <a:pPr lvl="0">
              <a:buNone/>
            </a:pPr>
            <a:endParaRPr lang="ru-RU" b="1" dirty="0" smtClean="0"/>
          </a:p>
          <a:p>
            <a:pPr lvl="0">
              <a:buNone/>
            </a:pPr>
            <a:endParaRPr lang="ru-RU" b="1" dirty="0" smtClean="0"/>
          </a:p>
          <a:p>
            <a:pPr lvl="0">
              <a:buNone/>
            </a:pPr>
            <a:endParaRPr lang="ru-RU" b="1" dirty="0" smtClean="0"/>
          </a:p>
          <a:p>
            <a:pPr lvl="0">
              <a:buNone/>
            </a:pPr>
            <a:endParaRPr lang="ru-RU" b="1" dirty="0" smtClean="0"/>
          </a:p>
          <a:p>
            <a:pPr lvl="0">
              <a:buNone/>
            </a:pPr>
            <a:endParaRPr lang="ru-RU" b="1" dirty="0" smtClean="0"/>
          </a:p>
          <a:p>
            <a:pPr lvl="0">
              <a:buNone/>
            </a:pPr>
            <a:endParaRPr lang="ru-RU" b="1" dirty="0" smtClean="0"/>
          </a:p>
          <a:p>
            <a:pPr lvl="0">
              <a:buNone/>
            </a:pPr>
            <a:endParaRPr lang="ru-RU" b="1" dirty="0" smtClean="0"/>
          </a:p>
          <a:p>
            <a:pPr lvl="0">
              <a:buNone/>
            </a:pPr>
            <a:r>
              <a:rPr lang="ru-RU" b="1" dirty="0" smtClean="0">
                <a:solidFill>
                  <a:srgbClr val="C00000"/>
                </a:solidFill>
              </a:rPr>
              <a:t>6) Доведены полученные знания и результаты тестирования до одноклассников. Проведен диспут по изученному вопросу. Сделан вывод о необходимости занятий спортом и соблюдения правил работы на компьютере.</a:t>
            </a:r>
          </a:p>
          <a:p>
            <a:pPr lvl="0">
              <a:buNone/>
            </a:pPr>
            <a:endParaRPr lang="ru-RU" b="1" dirty="0" smtClean="0">
              <a:solidFill>
                <a:srgbClr val="C00000"/>
              </a:solidFill>
            </a:endParaRPr>
          </a:p>
          <a:p>
            <a:pPr lvl="0">
              <a:buNone/>
            </a:pPr>
            <a:endParaRPr lang="ru-RU" b="1" dirty="0" smtClean="0">
              <a:solidFill>
                <a:srgbClr val="C00000"/>
              </a:solidFill>
            </a:endParaRPr>
          </a:p>
          <a:p>
            <a:pPr lvl="0">
              <a:buNone/>
            </a:pPr>
            <a:r>
              <a:rPr lang="ru-RU" b="1" dirty="0" smtClean="0"/>
              <a:t>7) Кроме того, мы посмотрели, сколько наших выпускников и как они  сдают нормы ГТО и получили хорошие результаты. Оказалось, что более 50% выпускников сдали успешно нормы ГТО, что говорит о том, что ребята занимаются спортом и в лицее спортивная работа проводится на должном уровне</a:t>
            </a:r>
          </a:p>
          <a:p>
            <a:pPr>
              <a:buNone/>
            </a:pPr>
            <a:r>
              <a:rPr lang="ru-RU" b="1" dirty="0" smtClean="0"/>
              <a:t> </a:t>
            </a:r>
            <a:endParaRPr lang="ru-RU" b="1" dirty="0"/>
          </a:p>
        </p:txBody>
      </p:sp>
      <p:pic>
        <p:nvPicPr>
          <p:cNvPr id="4" name="Рисунок 3" descr="http://www.english-nova.ru/assets/images/pte_g_yl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214422"/>
            <a:ext cx="2786082" cy="207170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u="sng" dirty="0" smtClean="0"/>
              <a:t>Список использованных источников:</a:t>
            </a:r>
            <a:endParaRPr lang="ru-RU" dirty="0" smtClean="0"/>
          </a:p>
          <a:p>
            <a:pPr lvl="0"/>
            <a:r>
              <a:rPr lang="ru-RU" b="1" u="sng" dirty="0" smtClean="0">
                <a:solidFill>
                  <a:srgbClr val="002060"/>
                </a:solidFill>
                <a:hlinkClick r:id="rId2"/>
              </a:rPr>
              <a:t>http://www.aif.ru/health/children/39974</a:t>
            </a:r>
            <a:endParaRPr lang="ru-RU" b="1" dirty="0" smtClean="0">
              <a:solidFill>
                <a:srgbClr val="002060"/>
              </a:solidFill>
            </a:endParaRPr>
          </a:p>
          <a:p>
            <a:pPr lvl="0"/>
            <a:r>
              <a:rPr lang="ru-RU" b="1" u="sng" dirty="0" smtClean="0">
                <a:solidFill>
                  <a:srgbClr val="002060"/>
                </a:solidFill>
                <a:hlinkClick r:id="rId3"/>
              </a:rPr>
              <a:t>http://ergosolo.ru/reviews/health/health_hurt/</a:t>
            </a:r>
            <a:endParaRPr lang="ru-RU" b="1" dirty="0" smtClean="0">
              <a:solidFill>
                <a:srgbClr val="002060"/>
              </a:solidFill>
            </a:endParaRPr>
          </a:p>
          <a:p>
            <a:pPr lvl="0"/>
            <a:r>
              <a:rPr lang="ru-RU" b="1" u="sng" dirty="0" smtClean="0">
                <a:solidFill>
                  <a:srgbClr val="002060"/>
                </a:solidFill>
                <a:hlinkClick r:id="rId4"/>
              </a:rPr>
              <a:t>http://www.excimerclinic.ru/press/deti_computer/</a:t>
            </a:r>
            <a:endParaRPr lang="ru-RU" b="1" dirty="0" smtClean="0">
              <a:solidFill>
                <a:srgbClr val="002060"/>
              </a:solidFill>
            </a:endParaRPr>
          </a:p>
          <a:p>
            <a:pPr lvl="0"/>
            <a:r>
              <a:rPr lang="ru-RU" b="1" u="sng" dirty="0" smtClean="0">
                <a:solidFill>
                  <a:srgbClr val="002060"/>
                </a:solidFill>
                <a:hlinkClick r:id="rId5"/>
              </a:rPr>
              <a:t>http://www.tiensmed.ru/programmer1.html</a:t>
            </a:r>
            <a:endParaRPr lang="ru-RU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 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Спасибо за внимание!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4" name="Содержимое 3" descr="http://pedsovet.su/_pu/15/24450800.jpg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2462212" y="2396331"/>
            <a:ext cx="4219575" cy="34671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="" xmlns:p14="http://schemas.microsoft.com/office/powerpoint/2010/main" val="203295535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5314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324492"/>
          </a:xfrm>
        </p:spPr>
        <p:txBody>
          <a:bodyPr/>
          <a:lstStyle/>
          <a:p>
            <a:r>
              <a:rPr lang="ru-RU" b="1" dirty="0" smtClean="0"/>
              <a:t>В современной жизни все люди используют электроприборы. В каждом доме есть хотя бы один электрический прибор. Теперь даже в комнате у подростка есть собственный компьютер и телевизор. </a:t>
            </a:r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4" name="Picture 2" descr="http://www.strt.ru/wp-content/uploads/2013/07/43elektropribory-i-osveshheni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4414" y="3214686"/>
            <a:ext cx="7072362" cy="343954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3153540"/>
          </a:xfrm>
        </p:spPr>
        <p:txBody>
          <a:bodyPr>
            <a:normAutofit/>
          </a:bodyPr>
          <a:lstStyle/>
          <a:p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928670"/>
            <a:ext cx="8186766" cy="5143536"/>
          </a:xfrm>
        </p:spPr>
        <p:txBody>
          <a:bodyPr/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 детском зрении и о том, как его сохранить, рассказала детский врач-офтальмолог Наталья Пиотровская</a:t>
            </a:r>
          </a:p>
          <a:p>
            <a:endParaRPr lang="ru-RU" dirty="0"/>
          </a:p>
        </p:txBody>
      </p:sp>
      <p:pic>
        <p:nvPicPr>
          <p:cNvPr id="4" name="Рисунок 3" descr="http://www.aif.ru/pictures/201301/пиотровкая%20глаза-120.jpg">
            <a:hlinkClick r:id="rId2" tgtFrame="_blank"/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7422" y="2357430"/>
            <a:ext cx="4000528" cy="421484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57232"/>
            <a:ext cx="8229600" cy="857256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85778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	      </a:t>
            </a:r>
            <a:r>
              <a:rPr lang="ru-RU" sz="2400" b="1" dirty="0" smtClean="0"/>
              <a:t>Как показывает статистика,  работа за компьютером в течение 1-2 часов, вызывает у 73% подростков общее и зрительное утомление, в то время как от обычных учебных занятий усталость появляется только у 54% детей.</a:t>
            </a:r>
          </a:p>
          <a:p>
            <a:pPr algn="r">
              <a:buNone/>
            </a:pPr>
            <a:r>
              <a:rPr lang="ru-RU" sz="2400" b="1" dirty="0" smtClean="0">
                <a:solidFill>
                  <a:srgbClr val="C00000"/>
                </a:solidFill>
              </a:rPr>
              <a:t>Новые термины : «Дисплейная болезнь»</a:t>
            </a:r>
          </a:p>
          <a:p>
            <a:pPr>
              <a:buNone/>
            </a:pPr>
            <a:endParaRPr lang="ru-RU" sz="2400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2400" b="1" dirty="0" smtClean="0">
                <a:solidFill>
                  <a:srgbClr val="002060"/>
                </a:solidFill>
              </a:rPr>
              <a:t>Глазные болезни: близорукость, дальнозоркость, глаукома</a:t>
            </a:r>
          </a:p>
          <a:p>
            <a:pPr algn="r">
              <a:buNone/>
            </a:pPr>
            <a:endParaRPr lang="ru-RU" sz="2400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algn="r">
              <a:buNone/>
            </a:pPr>
            <a:r>
              <a:rPr lang="ru-RU" sz="2400" b="1" dirty="0" smtClean="0">
                <a:solidFill>
                  <a:schemeClr val="accent5">
                    <a:lumMod val="75000"/>
                  </a:schemeClr>
                </a:solidFill>
              </a:rPr>
              <a:t>Техника безопасности: гимнастика для глаз</a:t>
            </a:r>
            <a:endParaRPr lang="ru-RU" sz="24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42910" y="642918"/>
            <a:ext cx="792961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Зрение и компьютер, напряжение глазных мышц.</a:t>
            </a:r>
            <a:endParaRPr lang="ru-RU" sz="3600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81772"/>
          </a:xfrm>
        </p:spPr>
        <p:txBody>
          <a:bodyPr>
            <a:noAutofit/>
          </a:bodyPr>
          <a:lstStyle/>
          <a:p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2. Нервно-эмоциональное напряжение</a:t>
            </a:r>
            <a:endParaRPr lang="ru-RU" sz="36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824426"/>
          </a:xfrm>
        </p:spPr>
        <p:txBody>
          <a:bodyPr/>
          <a:lstStyle/>
          <a:p>
            <a:pPr algn="just">
              <a:buNone/>
            </a:pPr>
            <a:r>
              <a:rPr lang="ru-RU" sz="2400" b="1" dirty="0" smtClean="0"/>
              <a:t>       Кратковременная концентрация нервных процессов вызывает у ребенка явное утомление. </a:t>
            </a:r>
          </a:p>
          <a:p>
            <a:pPr algn="just">
              <a:buNone/>
            </a:pPr>
            <a:r>
              <a:rPr lang="ru-RU" sz="2400" b="1" dirty="0" smtClean="0"/>
              <a:t>	    Работая за компьютером, он испытывает своеобразный эмоциональный стресс.</a:t>
            </a:r>
          </a:p>
          <a:p>
            <a:endParaRPr lang="ru-RU" dirty="0"/>
          </a:p>
        </p:txBody>
      </p:sp>
      <p:pic>
        <p:nvPicPr>
          <p:cNvPr id="4" name="Picture 2" descr="http://www.irishtimes.com/polopoly_fs/1.2398881.1445350437!/image/imag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8860" y="3429000"/>
            <a:ext cx="5527516" cy="309634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980728"/>
            <a:ext cx="8229600" cy="876636"/>
          </a:xfrm>
        </p:spPr>
        <p:txBody>
          <a:bodyPr>
            <a:noAutofit/>
          </a:bodyPr>
          <a:lstStyle/>
          <a:p>
            <a:r>
              <a:rPr lang="ru-RU" sz="3600" b="1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Человек до сидения за компьютером и </a:t>
            </a:r>
            <a:r>
              <a:rPr lang="ru-RU" sz="3600" b="1" i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после этого</a:t>
            </a:r>
            <a:r>
              <a:rPr lang="ru-RU" sz="3600" b="1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b="1" i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До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ru-RU" dirty="0" smtClean="0"/>
              <a:t>После</a:t>
            </a:r>
            <a:endParaRPr lang="ru-RU" dirty="0"/>
          </a:p>
        </p:txBody>
      </p:sp>
      <p:pic>
        <p:nvPicPr>
          <p:cNvPr id="8" name="Объект 7"/>
          <p:cNvPicPr>
            <a:picLocks noGrp="1" noChangeAspect="1"/>
          </p:cNvPicPr>
          <p:nvPr>
            <p:ph sz="quarter" idx="2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481" y="2514600"/>
            <a:ext cx="2831625" cy="3846513"/>
          </a:xfrm>
        </p:spPr>
      </p:pic>
      <p:pic>
        <p:nvPicPr>
          <p:cNvPr id="7" name="Объект 6"/>
          <p:cNvPicPr>
            <a:picLocks noGrp="1" noChangeAspect="1"/>
          </p:cNvPicPr>
          <p:nvPr>
            <p:ph sz="quarter" idx="4"/>
          </p:nvPr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6687" y="3413919"/>
            <a:ext cx="2838450" cy="2047875"/>
          </a:xfrm>
        </p:spPr>
      </p:pic>
    </p:spTree>
    <p:extLst>
      <p:ext uri="{BB962C8B-B14F-4D97-AF65-F5344CB8AC3E}">
        <p14:creationId xmlns="" xmlns:p14="http://schemas.microsoft.com/office/powerpoint/2010/main" val="262502674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857256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/>
              <a:t>3. </a:t>
            </a:r>
            <a:r>
              <a:rPr lang="ru-RU" sz="3600" b="1" i="1" dirty="0" smtClean="0"/>
              <a:t>Статическая нагрузка и снижение двигательной активности  </a:t>
            </a:r>
            <a:endParaRPr lang="ru-RU" sz="3600" i="1" dirty="0"/>
          </a:p>
        </p:txBody>
      </p:sp>
      <p:pic>
        <p:nvPicPr>
          <p:cNvPr id="4" name="Содержимое 3" descr="Описание: неправильная посадка за компьютером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571472" y="1643050"/>
            <a:ext cx="3214710" cy="2857521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 descr="Описание: правильное положение за компьютером"/>
          <p:cNvPicPr/>
          <p:nvPr/>
        </p:nvPicPr>
        <p:blipFill>
          <a:blip r:embed="rId3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4357686" y="1714488"/>
            <a:ext cx="3000396" cy="2747657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000100" y="4857760"/>
          <a:ext cx="6619900" cy="1587310"/>
        </p:xfrm>
        <a:graphic>
          <a:graphicData uri="http://schemas.openxmlformats.org/drawingml/2006/table">
            <a:tbl>
              <a:tblPr/>
              <a:tblGrid>
                <a:gridCol w="2254258"/>
                <a:gridCol w="2032022"/>
                <a:gridCol w="2333620"/>
              </a:tblGrid>
              <a:tr h="78581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неправильная посадка</a:t>
                      </a:r>
                      <a:b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за </a:t>
                      </a:r>
                      <a:r>
                        <a:rPr lang="ru-RU" sz="2400" dirty="0" smtClean="0">
                          <a:latin typeface="Times New Roman"/>
                          <a:ea typeface="Times New Roman"/>
                          <a:cs typeface="Times New Roman"/>
                        </a:rPr>
                        <a:t>компьютером </a:t>
                      </a:r>
                      <a:endParaRPr lang="ru-RU" sz="2400" dirty="0">
                        <a:latin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400" dirty="0">
                        <a:latin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правильное положение </a:t>
                      </a:r>
                      <a:endParaRPr lang="ru-RU" sz="2400" dirty="0">
                        <a:latin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704088"/>
            <a:ext cx="7543824" cy="1143000"/>
          </a:xfrm>
        </p:spPr>
        <p:txBody>
          <a:bodyPr>
            <a:normAutofit/>
          </a:bodyPr>
          <a:lstStyle/>
          <a:p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Правильная организация рабочего места школьника за компьютером  </a:t>
            </a:r>
            <a:endParaRPr lang="ru-RU" sz="36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Описание: правильная поза за компьютером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1214414" y="1857364"/>
            <a:ext cx="6929486" cy="46434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350</TotalTime>
  <Words>1116</Words>
  <Application>Microsoft Office PowerPoint</Application>
  <PresentationFormat>Экран (4:3)</PresentationFormat>
  <Paragraphs>155</Paragraphs>
  <Slides>27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Поток</vt:lpstr>
      <vt:lpstr>Научно-практическая конференция школьников «Шаг в науку»</vt:lpstr>
      <vt:lpstr>Цели и задачи работы:</vt:lpstr>
      <vt:lpstr>Слайд 3</vt:lpstr>
      <vt:lpstr>Слайд 4</vt:lpstr>
      <vt:lpstr>   </vt:lpstr>
      <vt:lpstr>2. Нервно-эмоциональное напряжение</vt:lpstr>
      <vt:lpstr>Человек до сидения за компьютером и после этого.</vt:lpstr>
      <vt:lpstr>3. Статическая нагрузка и снижение двигательной активности  </vt:lpstr>
      <vt:lpstr>Правильная организация рабочего места школьника за компьютером  </vt:lpstr>
      <vt:lpstr>4. Влияние компьютера на воздух в помещении</vt:lpstr>
      <vt:lpstr>5.Высокочастотные поля компьютера</vt:lpstr>
      <vt:lpstr>6. Умственная усталость и нарушение внимания</vt:lpstr>
      <vt:lpstr>7. Другие проблемы, вызванные длительной работой за компьютером </vt:lpstr>
      <vt:lpstr>Слайд 14</vt:lpstr>
      <vt:lpstr>Тест №1. Занимаешься ли ты спортом?</vt:lpstr>
      <vt:lpstr>Тест №2.  Есть ли у тебя компьютерная зависимость?</vt:lpstr>
      <vt:lpstr>ПРОДОЛЖЕНИЕ ТЕСТА 2.</vt:lpstr>
      <vt:lpstr>  Результаты тестирования обучающихся 7-х классов. Тест 1.  «Занятия спортом»  </vt:lpstr>
      <vt:lpstr>Результаты тестирования обучающихся 7-х классов.  Тест 2. «Компьютерная зависимость» </vt:lpstr>
      <vt:lpstr>Слайд 20</vt:lpstr>
      <vt:lpstr>Слайд 21</vt:lpstr>
      <vt:lpstr>Слайд 22</vt:lpstr>
      <vt:lpstr>Слайд 23</vt:lpstr>
      <vt:lpstr>Выводы</vt:lpstr>
      <vt:lpstr>Слайд 25</vt:lpstr>
      <vt:lpstr>Слайд 26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Как компьютеры влияют на здоровье человека?</dc:title>
  <dc:creator>Татьяна</dc:creator>
  <cp:lastModifiedBy>Завучи</cp:lastModifiedBy>
  <cp:revision>66</cp:revision>
  <dcterms:created xsi:type="dcterms:W3CDTF">2016-03-18T14:21:07Z</dcterms:created>
  <dcterms:modified xsi:type="dcterms:W3CDTF">2016-10-17T09:42:02Z</dcterms:modified>
</cp:coreProperties>
</file>