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524" r:id="rId1"/>
  </p:sldMasterIdLst>
  <p:notesMasterIdLst>
    <p:notesMasterId r:id="rId18"/>
  </p:notesMasterIdLst>
  <p:sldIdLst>
    <p:sldId id="257" r:id="rId2"/>
    <p:sldId id="347" r:id="rId3"/>
    <p:sldId id="380" r:id="rId4"/>
    <p:sldId id="384" r:id="rId5"/>
    <p:sldId id="386" r:id="rId6"/>
    <p:sldId id="367" r:id="rId7"/>
    <p:sldId id="387" r:id="rId8"/>
    <p:sldId id="389" r:id="rId9"/>
    <p:sldId id="395" r:id="rId10"/>
    <p:sldId id="390" r:id="rId11"/>
    <p:sldId id="392" r:id="rId12"/>
    <p:sldId id="391" r:id="rId13"/>
    <p:sldId id="397" r:id="rId14"/>
    <p:sldId id="399" r:id="rId15"/>
    <p:sldId id="398" r:id="rId16"/>
    <p:sldId id="39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CC00CC"/>
    <a:srgbClr val="09572C"/>
    <a:srgbClr val="9B3E2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9986-08E5-419F-83A2-249EFB6DBCE1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D16FE-084C-4F6D-8A51-2B0D7108DD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AA0C3-2A4F-4ED9-B706-93682B9D3DFD}" type="datetimeFigureOut">
              <a:rPr lang="ru-RU" smtClean="0"/>
              <a:pPr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445C2-28DE-463D-977C-F7D26E9AAE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-german.ru/" TargetMode="External"/><Relationship Id="rId2" Type="http://schemas.openxmlformats.org/officeDocument/2006/relationships/hyperlink" Target="http://festival.1september.ru/2003_2004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syka.ru/zdorovi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929618" cy="12144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/>
              <a:t>«</a:t>
            </a:r>
            <a:r>
              <a:rPr lang="ru-RU" sz="3600" dirty="0" err="1" smtClean="0"/>
              <a:t>Здоровьесбережение</a:t>
            </a:r>
            <a:r>
              <a:rPr lang="ru-RU" sz="3600" dirty="0" smtClean="0"/>
              <a:t> как основной критерий выбора педагогической технологии на уроке иностранного языка</a:t>
            </a:r>
            <a:r>
              <a:rPr lang="ru-RU" sz="4000" b="1" dirty="0" smtClean="0"/>
              <a:t>»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32037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2800" dirty="0" smtClean="0"/>
          </a:p>
          <a:p>
            <a:pPr algn="r">
              <a:buNone/>
            </a:pPr>
            <a:r>
              <a:rPr lang="ru-RU" sz="2800" dirty="0" smtClean="0"/>
              <a:t>Мишина И.М. </a:t>
            </a:r>
            <a:r>
              <a:rPr lang="ru-RU" sz="2400" dirty="0" smtClean="0"/>
              <a:t>,</a:t>
            </a:r>
          </a:p>
          <a:p>
            <a:pPr algn="r">
              <a:buNone/>
            </a:pPr>
            <a:r>
              <a:rPr lang="ru-RU" sz="2400" dirty="0" smtClean="0"/>
              <a:t>к.х.н., </a:t>
            </a:r>
            <a:endParaRPr lang="ru-RU" sz="2400" dirty="0" smtClean="0"/>
          </a:p>
          <a:p>
            <a:pPr algn="r">
              <a:buNone/>
            </a:pPr>
            <a:r>
              <a:rPr lang="ru-RU" sz="2400" dirty="0" smtClean="0"/>
              <a:t>учитель </a:t>
            </a:r>
            <a:r>
              <a:rPr lang="ru-RU" sz="2400" dirty="0" smtClean="0"/>
              <a:t>английского языка</a:t>
            </a:r>
            <a:r>
              <a:rPr lang="ru-RU" sz="2400" dirty="0" smtClean="0"/>
              <a:t>, ОБЖ ,</a:t>
            </a:r>
            <a:endParaRPr lang="ru-RU" sz="2400" dirty="0" smtClean="0"/>
          </a:p>
          <a:p>
            <a:pPr algn="r">
              <a:buNone/>
            </a:pPr>
            <a:r>
              <a:rPr lang="ru-RU" sz="2400" dirty="0" smtClean="0"/>
              <a:t>заместитель директора</a:t>
            </a:r>
          </a:p>
          <a:p>
            <a:pPr algn="r">
              <a:buNone/>
            </a:pPr>
            <a:r>
              <a:rPr lang="ru-RU" sz="2400" dirty="0" smtClean="0"/>
              <a:t> МБОУ «Лицей </a:t>
            </a:r>
            <a:r>
              <a:rPr lang="ru-RU" sz="2400" dirty="0" smtClean="0"/>
              <a:t>№23</a:t>
            </a:r>
            <a:r>
              <a:rPr lang="ru-RU" sz="2400" dirty="0" smtClean="0"/>
              <a:t>» г. Мытищи</a:t>
            </a:r>
            <a:endParaRPr lang="ru-RU" sz="2400" dirty="0"/>
          </a:p>
        </p:txBody>
      </p:sp>
      <p:pic>
        <p:nvPicPr>
          <p:cNvPr id="4" name="Picture 5" descr="46138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6058"/>
            <a:ext cx="3798887" cy="386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rgbClr val="0070C0"/>
                </a:solidFill>
              </a:rPr>
              <a:t>Приемы 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«</a:t>
            </a:r>
            <a:r>
              <a:rPr lang="ru-RU" sz="4000" b="1" dirty="0" err="1" smtClean="0">
                <a:solidFill>
                  <a:srgbClr val="0070C0"/>
                </a:solidFill>
              </a:rPr>
              <a:t>Здоровьесберегающих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>
                <a:solidFill>
                  <a:srgbClr val="0070C0"/>
                </a:solidFill>
              </a:rPr>
              <a:t>технологий»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/>
          </a:bodyPr>
          <a:lstStyle/>
          <a:p>
            <a:r>
              <a:rPr lang="ru-RU" sz="2400" b="1" dirty="0"/>
              <a:t>Смена видов деятельности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b="1" dirty="0" smtClean="0"/>
              <a:t>Физкультминутки</a:t>
            </a:r>
          </a:p>
          <a:p>
            <a:r>
              <a:rPr lang="ru-RU" sz="2400" b="1" dirty="0"/>
              <a:t>Считалки </a:t>
            </a:r>
            <a:endParaRPr lang="ru-RU" sz="2400" b="1" dirty="0" smtClean="0"/>
          </a:p>
          <a:p>
            <a:r>
              <a:rPr lang="ru-RU" sz="2400" b="1" dirty="0"/>
              <a:t>Рифмовки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b="1" dirty="0"/>
              <a:t>Песни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b="1" dirty="0" smtClean="0"/>
              <a:t>Игра</a:t>
            </a:r>
          </a:p>
          <a:p>
            <a:r>
              <a:rPr lang="ru-RU" sz="2400" b="1" dirty="0"/>
              <a:t>Фонетическая зарядка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b="1" dirty="0" smtClean="0"/>
              <a:t>Загадки</a:t>
            </a:r>
          </a:p>
          <a:p>
            <a:r>
              <a:rPr lang="ru-RU" sz="2400" b="1" dirty="0"/>
              <a:t>Ролевая игра</a:t>
            </a:r>
            <a:r>
              <a:rPr lang="ru-RU" sz="2400" dirty="0"/>
              <a:t> </a:t>
            </a:r>
            <a:endParaRPr lang="ru-RU" sz="2400" dirty="0" smtClean="0"/>
          </a:p>
          <a:p>
            <a:r>
              <a:rPr lang="ru-RU" sz="2400" b="1" dirty="0" err="1" smtClean="0"/>
              <a:t>Инсценирование</a:t>
            </a:r>
            <a:endParaRPr lang="ru-RU" sz="2400" b="1" dirty="0" smtClean="0"/>
          </a:p>
          <a:p>
            <a:r>
              <a:rPr lang="ru-RU" sz="2400" b="1" dirty="0" smtClean="0"/>
              <a:t>Драматизация</a:t>
            </a:r>
          </a:p>
          <a:p>
            <a:r>
              <a:rPr lang="ru-RU" sz="2400" b="1" dirty="0"/>
              <a:t>Пальчиковая игра</a:t>
            </a:r>
            <a:r>
              <a:rPr lang="ru-RU" sz="2400" dirty="0"/>
              <a:t> </a:t>
            </a:r>
          </a:p>
        </p:txBody>
      </p:sp>
      <p:pic>
        <p:nvPicPr>
          <p:cNvPr id="4" name="Рисунок 3" descr="дети и компьютер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929190" y="2071678"/>
            <a:ext cx="3857652" cy="371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Примеры физкультминуток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/>
              <a:t>На уроках английского языка на начальном этапе данная задача легко решается с помощью песен и рифмовок:</a:t>
            </a:r>
          </a:p>
          <a:p>
            <a:r>
              <a:rPr lang="en-US" sz="8000" dirty="0"/>
              <a:t>Head, shoulders, knees, and toes, Knees and toes.   </a:t>
            </a:r>
            <a:br>
              <a:rPr lang="en-US" sz="8000" dirty="0"/>
            </a:br>
            <a:r>
              <a:rPr lang="en-US" sz="8000" dirty="0"/>
              <a:t>Head, shoulders, knees, and toes, Knees and toes.   </a:t>
            </a:r>
            <a:br>
              <a:rPr lang="en-US" sz="8000" dirty="0"/>
            </a:br>
            <a:r>
              <a:rPr lang="en-US" sz="8000" dirty="0"/>
              <a:t>Eyes and ears, and mouth and nose.</a:t>
            </a:r>
            <a:endParaRPr lang="ru-RU" sz="8000" dirty="0"/>
          </a:p>
          <a:p>
            <a:r>
              <a:rPr lang="en-US" sz="8000" dirty="0"/>
              <a:t>Head, shoulders, knees, and toes. </a:t>
            </a:r>
            <a:r>
              <a:rPr lang="en-US" sz="8000" dirty="0" err="1"/>
              <a:t>Kneesandtoes</a:t>
            </a:r>
            <a:r>
              <a:rPr lang="ru-RU" sz="8000" dirty="0" smtClean="0"/>
              <a:t>.</a:t>
            </a:r>
          </a:p>
          <a:p>
            <a:endParaRPr lang="ru-RU" sz="8000" dirty="0"/>
          </a:p>
          <a:p>
            <a:r>
              <a:rPr lang="ru-RU" sz="8000" b="1" dirty="0"/>
              <a:t>Но далее расширяется словарный запас учащихся, и рифмовки становятся более сложными</a:t>
            </a:r>
            <a:r>
              <a:rPr lang="ru-RU" sz="8000" dirty="0"/>
              <a:t>. Поэтому, когда ребята изучают тему «Части тела», рекомендуется выполнять </a:t>
            </a:r>
            <a:r>
              <a:rPr lang="ru-RU" sz="8000" dirty="0" err="1"/>
              <a:t>физминутки</a:t>
            </a:r>
            <a:r>
              <a:rPr lang="ru-RU" sz="8000" dirty="0"/>
              <a:t> под следующие стишки:</a:t>
            </a:r>
          </a:p>
          <a:p>
            <a:r>
              <a:rPr lang="en-US" sz="8000" dirty="0"/>
              <a:t>Clap, clap, clap your hands,</a:t>
            </a:r>
            <a:endParaRPr lang="ru-RU" sz="8000" dirty="0"/>
          </a:p>
          <a:p>
            <a:r>
              <a:rPr lang="en-US" sz="8000" dirty="0"/>
              <a:t>Clap your hands together.</a:t>
            </a:r>
            <a:endParaRPr lang="ru-RU" sz="8000" dirty="0"/>
          </a:p>
          <a:p>
            <a:r>
              <a:rPr lang="en-US" sz="8000" dirty="0"/>
              <a:t>Stamp, stamp, stamp your feet,</a:t>
            </a:r>
            <a:endParaRPr lang="ru-RU" sz="8000" dirty="0"/>
          </a:p>
          <a:p>
            <a:r>
              <a:rPr lang="en-US" sz="8000" dirty="0"/>
              <a:t>Stamp your feet together.</a:t>
            </a:r>
            <a:endParaRPr lang="ru-RU" sz="8000" dirty="0"/>
          </a:p>
          <a:p>
            <a:r>
              <a:rPr lang="en-US" sz="8000" dirty="0"/>
              <a:t>Turn, turn, turn around,</a:t>
            </a:r>
            <a:endParaRPr lang="ru-RU" sz="8000" dirty="0"/>
          </a:p>
          <a:p>
            <a:r>
              <a:rPr lang="en-US" sz="8000" dirty="0"/>
              <a:t>Turn around together.</a:t>
            </a:r>
            <a:endParaRPr lang="ru-RU" sz="8000" dirty="0"/>
          </a:p>
          <a:p>
            <a:r>
              <a:rPr lang="en-US" sz="8000" dirty="0"/>
              <a:t>Clap, clap, clap your hands,</a:t>
            </a:r>
            <a:endParaRPr lang="ru-RU" sz="8000" dirty="0"/>
          </a:p>
          <a:p>
            <a:r>
              <a:rPr lang="en-US" sz="8000" dirty="0" err="1"/>
              <a:t>Clapyourhandstogether</a:t>
            </a:r>
            <a:r>
              <a:rPr lang="ru-RU" sz="8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100" dirty="0" smtClean="0">
                <a:solidFill>
                  <a:srgbClr val="0070C0"/>
                </a:solidFill>
              </a:rPr>
              <a:t>Интенсивность умственной деятельности учащихся на уроках зависит от многих факторов: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Autofit/>
          </a:bodyPr>
          <a:lstStyle/>
          <a:p>
            <a:r>
              <a:rPr lang="ru-RU" sz="1600" b="1" dirty="0"/>
              <a:t>Интенсивность умственной деятельности учащихся на уроках зависит от многих факторов:</a:t>
            </a:r>
          </a:p>
          <a:p>
            <a:pPr lvl="0"/>
            <a:r>
              <a:rPr lang="ru-RU" sz="1600" b="1" dirty="0"/>
              <a:t>«Плотность» урока;</a:t>
            </a:r>
          </a:p>
          <a:p>
            <a:pPr lvl="0"/>
            <a:r>
              <a:rPr lang="ru-RU" sz="1600" b="1" dirty="0"/>
              <a:t>количества видов учебной деятельности, которые применяет учитель;</a:t>
            </a:r>
          </a:p>
          <a:p>
            <a:pPr lvl="0"/>
            <a:r>
              <a:rPr lang="ru-RU" sz="1600" b="1" dirty="0"/>
              <a:t>чередования видов учебной деятельности;</a:t>
            </a:r>
          </a:p>
          <a:p>
            <a:pPr lvl="0"/>
            <a:r>
              <a:rPr lang="ru-RU" sz="1600" b="1" dirty="0"/>
              <a:t>наличие эмоциональных разрядок;</a:t>
            </a:r>
          </a:p>
          <a:p>
            <a:pPr lvl="0"/>
            <a:r>
              <a:rPr lang="ru-RU" sz="1600" b="1" dirty="0"/>
              <a:t>применение ТСО, современных компьютерных технологий;</a:t>
            </a:r>
          </a:p>
          <a:p>
            <a:pPr lvl="0"/>
            <a:r>
              <a:rPr lang="ru-RU" sz="1600" b="1" dirty="0"/>
              <a:t>учитывается и психологический климат на уроке;</a:t>
            </a:r>
          </a:p>
          <a:p>
            <a:pPr lvl="0"/>
            <a:r>
              <a:rPr lang="ru-RU" sz="1600" b="1" dirty="0"/>
              <a:t>учитывается момент утомляемости обучающихся на уроке;</a:t>
            </a:r>
          </a:p>
          <a:p>
            <a:pPr lvl="0"/>
            <a:r>
              <a:rPr lang="ru-RU" sz="1600" b="1" dirty="0"/>
              <a:t>важное значение имеют взаимоотношения между </a:t>
            </a:r>
            <a:r>
              <a:rPr lang="ru-RU" sz="1600" b="1" dirty="0" smtClean="0"/>
              <a:t>учениками </a:t>
            </a:r>
            <a:r>
              <a:rPr lang="ru-RU" sz="1600" b="1" dirty="0"/>
              <a:t>и учениками и учителем;</a:t>
            </a:r>
          </a:p>
          <a:p>
            <a:pPr lvl="0"/>
            <a:r>
              <a:rPr lang="ru-RU" sz="1600" b="1" dirty="0"/>
              <a:t>темп окончания урока;  и ряд других факторов</a:t>
            </a:r>
            <a:r>
              <a:rPr lang="ru-RU" sz="1600" b="1" dirty="0" smtClean="0"/>
              <a:t>.</a:t>
            </a:r>
          </a:p>
          <a:p>
            <a:pPr lvl="0">
              <a:buNone/>
            </a:pPr>
            <a:r>
              <a:rPr lang="ru-RU" sz="1600" dirty="0"/>
              <a:t> </a:t>
            </a:r>
          </a:p>
          <a:p>
            <a:r>
              <a:rPr lang="ru-RU" sz="1600" b="1" dirty="0"/>
              <a:t>Структура рациональной организации урока английского языка</a:t>
            </a:r>
            <a:r>
              <a:rPr lang="ru-RU" sz="1600" dirty="0"/>
              <a:t> </a:t>
            </a:r>
          </a:p>
          <a:p>
            <a:r>
              <a:rPr lang="ru-RU" sz="1600" b="1" dirty="0"/>
              <a:t>Фактор урока</a:t>
            </a:r>
            <a:endParaRPr lang="ru-RU" sz="1600" dirty="0"/>
          </a:p>
          <a:p>
            <a:r>
              <a:rPr lang="ru-RU" sz="1600" b="1" dirty="0"/>
              <a:t>Уровни гигиенической рациональности </a:t>
            </a:r>
            <a:r>
              <a:rPr lang="ru-RU" sz="1600" b="1" dirty="0" smtClean="0"/>
              <a:t>урока</a:t>
            </a:r>
            <a:endParaRPr lang="ru-RU" sz="1600" dirty="0"/>
          </a:p>
          <a:p>
            <a:r>
              <a:rPr lang="ru-RU" sz="1600" dirty="0"/>
              <a:t>Рациональный</a:t>
            </a:r>
          </a:p>
          <a:p>
            <a:r>
              <a:rPr lang="ru-RU" sz="1600" dirty="0"/>
              <a:t>Недостаточно рациональный</a:t>
            </a:r>
          </a:p>
          <a:p>
            <a:r>
              <a:rPr lang="ru-RU" sz="1600" dirty="0"/>
              <a:t>Нерациональный</a:t>
            </a:r>
          </a:p>
          <a:p>
            <a:endParaRPr lang="ru-RU" sz="1600" dirty="0"/>
          </a:p>
        </p:txBody>
      </p:sp>
      <p:pic>
        <p:nvPicPr>
          <p:cNvPr id="4" name="Рисунок 3" descr="http://pedsovet.su/_pu/15/24450800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715140" y="4572008"/>
            <a:ext cx="2143139" cy="2071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неправильная посадка за компьютером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71538" y="1857364"/>
            <a:ext cx="3500462" cy="3383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правильное положение за компьютером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85926"/>
            <a:ext cx="3429024" cy="4000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Правильная посадка перед компьютером</a:t>
            </a:r>
            <a:endParaRPr lang="ru-RU" sz="2800" dirty="0"/>
          </a:p>
        </p:txBody>
      </p:sp>
      <p:pic>
        <p:nvPicPr>
          <p:cNvPr id="4" name="Содержимое 3" descr="правильная поза за компьютером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00166" y="1428736"/>
            <a:ext cx="6357982" cy="47149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Выводы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r>
              <a:rPr lang="ru-RU" sz="2000" dirty="0"/>
              <a:t>В процессе творческой работы решены все поставленные задачи.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0070C0"/>
                </a:solidFill>
              </a:rPr>
              <a:t>1.Были </a:t>
            </a:r>
            <a:r>
              <a:rPr lang="ru-RU" sz="2000" dirty="0">
                <a:solidFill>
                  <a:srgbClr val="0070C0"/>
                </a:solidFill>
              </a:rPr>
              <a:t>проанализированы педагогическая, психологическая и методическая литература по данной проблеме; 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r"/>
            <a:r>
              <a:rPr lang="ru-RU" sz="2000" dirty="0" smtClean="0"/>
              <a:t>2. была </a:t>
            </a:r>
            <a:r>
              <a:rPr lang="ru-RU" sz="2000" dirty="0"/>
              <a:t>дана характеристика </a:t>
            </a:r>
            <a:r>
              <a:rPr lang="ru-RU" sz="2000" dirty="0" err="1"/>
              <a:t>здоровьесберегающим</a:t>
            </a:r>
            <a:r>
              <a:rPr lang="ru-RU" sz="2000" dirty="0"/>
              <a:t> технологиям </a:t>
            </a:r>
            <a:r>
              <a:rPr lang="ru-RU" sz="2000" dirty="0" smtClean="0"/>
              <a:t>на разных  </a:t>
            </a:r>
            <a:r>
              <a:rPr lang="ru-RU" sz="2000" dirty="0"/>
              <a:t>уроках </a:t>
            </a:r>
            <a:r>
              <a:rPr lang="ru-RU" sz="2000" dirty="0" smtClean="0"/>
              <a:t>, в том числе и иностранного </a:t>
            </a:r>
            <a:r>
              <a:rPr lang="ru-RU" sz="2000" dirty="0"/>
              <a:t>языка в школе;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0070C0"/>
                </a:solidFill>
              </a:rPr>
              <a:t>3. были </a:t>
            </a:r>
            <a:r>
              <a:rPr lang="ru-RU" sz="2000" dirty="0">
                <a:solidFill>
                  <a:srgbClr val="0070C0"/>
                </a:solidFill>
              </a:rPr>
              <a:t>изучены принципы </a:t>
            </a:r>
            <a:r>
              <a:rPr lang="ru-RU" sz="2000" dirty="0" err="1">
                <a:solidFill>
                  <a:srgbClr val="0070C0"/>
                </a:solidFill>
              </a:rPr>
              <a:t>здоровьесберегающих</a:t>
            </a:r>
            <a:r>
              <a:rPr lang="ru-RU" sz="2000" dirty="0">
                <a:solidFill>
                  <a:srgbClr val="0070C0"/>
                </a:solidFill>
              </a:rPr>
              <a:t> технологий и рассмотрены виды деятельности, применяемые на уроках иностранного языка с позиции </a:t>
            </a:r>
            <a:r>
              <a:rPr lang="ru-RU" sz="2000" dirty="0" err="1">
                <a:solidFill>
                  <a:srgbClr val="0070C0"/>
                </a:solidFill>
              </a:rPr>
              <a:t>здоровьесбережения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r"/>
            <a:r>
              <a:rPr lang="ru-RU" sz="2000" dirty="0" smtClean="0"/>
              <a:t>4. Также </a:t>
            </a:r>
            <a:r>
              <a:rPr lang="ru-RU" sz="2000" dirty="0"/>
              <a:t>были представлены этапы урока и определена роль </a:t>
            </a:r>
            <a:r>
              <a:rPr lang="ru-RU" sz="2000" dirty="0" err="1"/>
              <a:t>здоровьесберегающих</a:t>
            </a:r>
            <a:r>
              <a:rPr lang="ru-RU" sz="2000" dirty="0"/>
              <a:t> технологий при обучении иностранному языку</a:t>
            </a:r>
            <a:r>
              <a:rPr lang="ru-RU" sz="2000" dirty="0" smtClean="0"/>
              <a:t>.</a:t>
            </a:r>
          </a:p>
          <a:p>
            <a:pPr algn="r"/>
            <a:endParaRPr lang="ru-RU" sz="2000" dirty="0"/>
          </a:p>
          <a:p>
            <a:r>
              <a:rPr lang="ru-RU" sz="2000" dirty="0">
                <a:solidFill>
                  <a:srgbClr val="C00000"/>
                </a:solidFill>
              </a:rPr>
              <a:t>Таким образом, можно утверждать, что цель работы - определение эффективности использования на уроках </a:t>
            </a:r>
            <a:r>
              <a:rPr lang="ru-RU" sz="2000" dirty="0" err="1">
                <a:solidFill>
                  <a:srgbClr val="C00000"/>
                </a:solidFill>
              </a:rPr>
              <a:t>здоровьесберегающих</a:t>
            </a:r>
            <a:r>
              <a:rPr lang="ru-RU" sz="2000" dirty="0">
                <a:solidFill>
                  <a:srgbClr val="C00000"/>
                </a:solidFill>
              </a:rPr>
              <a:t> технологий как основного критерия выбора педагогической технологии при обучении иностранному языку достигнута.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u="sng" dirty="0"/>
              <a:t>Список использованных источников: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64347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800" dirty="0"/>
          </a:p>
          <a:p>
            <a:r>
              <a:rPr lang="ru-RU" sz="1600" b="1" dirty="0"/>
              <a:t>1.       Абрамова И.А. Игры на уроках иностранного языка // Иностранные языки в школе // 2004. №1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ru-RU" sz="1600" b="1" dirty="0"/>
              <a:t>2.       </a:t>
            </a:r>
            <a:r>
              <a:rPr lang="ru-RU" sz="1600" b="1" dirty="0" err="1"/>
              <a:t>Бродкина</a:t>
            </a:r>
            <a:r>
              <a:rPr lang="ru-RU" sz="1600" b="1" dirty="0"/>
              <a:t> Г.В., Зубарёва И.И. </a:t>
            </a:r>
            <a:r>
              <a:rPr lang="ru-RU" sz="1600" b="1" dirty="0" err="1"/>
              <a:t>Здоровьесберегающие</a:t>
            </a:r>
            <a:r>
              <a:rPr lang="ru-RU" sz="1600" b="1" dirty="0"/>
              <a:t> технологии в образовании. АПКРО, 2002</a:t>
            </a:r>
            <a:endParaRPr lang="ru-RU" sz="1600" b="1" dirty="0" smtClean="0"/>
          </a:p>
          <a:p>
            <a:r>
              <a:rPr lang="ru-RU" sz="1600" b="1" dirty="0"/>
              <a:t>3.       </a:t>
            </a:r>
            <a:r>
              <a:rPr lang="ru-RU" sz="1600" b="1" dirty="0" err="1"/>
              <a:t>Дереклеева</a:t>
            </a:r>
            <a:r>
              <a:rPr lang="ru-RU" sz="1600" b="1" dirty="0"/>
              <a:t> Н.И. Двигательные игры, тренинги и уроки здоровья. М., 2004</a:t>
            </a:r>
          </a:p>
          <a:p>
            <a:r>
              <a:rPr lang="ru-RU" sz="1600" b="1" dirty="0"/>
              <a:t>4.       Гальскова Н.Д., </a:t>
            </a:r>
            <a:r>
              <a:rPr lang="ru-RU" sz="1600" b="1" dirty="0" err="1"/>
              <a:t>Гез</a:t>
            </a:r>
            <a:r>
              <a:rPr lang="ru-RU" sz="1600" b="1" dirty="0"/>
              <a:t> Н.И. Теория обучения иностранным языкам. 2-е изд. М., 2005 </a:t>
            </a:r>
          </a:p>
          <a:p>
            <a:r>
              <a:rPr lang="ru-RU" sz="1600" b="1" dirty="0"/>
              <a:t>5.       Карпова А.К., Рощина Г.А. Физкультминутки для начальной школы. Ярославль, 2006</a:t>
            </a:r>
          </a:p>
          <a:p>
            <a:r>
              <a:rPr lang="ru-RU" sz="1600" b="1" dirty="0"/>
              <a:t>6.       </a:t>
            </a:r>
            <a:r>
              <a:rPr lang="ru-RU" sz="1600" b="1" dirty="0" err="1"/>
              <a:t>Ковалько</a:t>
            </a:r>
            <a:r>
              <a:rPr lang="ru-RU" sz="1600" b="1" dirty="0"/>
              <a:t> В.И. </a:t>
            </a:r>
            <a:r>
              <a:rPr lang="ru-RU" sz="1600" b="1" dirty="0" err="1"/>
              <a:t>Здоровьесберегающие</a:t>
            </a:r>
            <a:r>
              <a:rPr lang="ru-RU" sz="1600" b="1" dirty="0"/>
              <a:t> технологии в начальной школе. М., 2004</a:t>
            </a:r>
          </a:p>
          <a:p>
            <a:r>
              <a:rPr lang="ru-RU" sz="1600" b="1" dirty="0"/>
              <a:t>7.       </a:t>
            </a:r>
            <a:r>
              <a:rPr lang="ru-RU" sz="1600" b="1" dirty="0" err="1"/>
              <a:t>Колисник</a:t>
            </a:r>
            <a:r>
              <a:rPr lang="ru-RU" sz="1600" b="1" dirty="0"/>
              <a:t> И.И. Рациональная организация учебного процесса. Саратов, 2004</a:t>
            </a:r>
            <a:endParaRPr lang="ru-RU" sz="1600" b="1" dirty="0" smtClean="0"/>
          </a:p>
          <a:p>
            <a:r>
              <a:rPr lang="ru-RU" sz="1600" b="1" dirty="0"/>
              <a:t>8.       Смирнов А. К. </a:t>
            </a:r>
            <a:r>
              <a:rPr lang="ru-RU" sz="1600" b="1" dirty="0" err="1"/>
              <a:t>Здоровьесберегающие</a:t>
            </a:r>
            <a:r>
              <a:rPr lang="ru-RU" sz="1600" b="1" dirty="0"/>
              <a:t> образовательные технологии в современной школе. М., 2002</a:t>
            </a:r>
          </a:p>
          <a:p>
            <a:r>
              <a:rPr lang="ru-RU" sz="1600" b="1" dirty="0"/>
              <a:t>9.       </a:t>
            </a:r>
            <a:r>
              <a:rPr lang="ru-RU" sz="1600" b="1" u="sng" dirty="0">
                <a:hlinkClick r:id="rId2"/>
              </a:rPr>
              <a:t>http://festival.1september.ru/2003_2004/</a:t>
            </a:r>
            <a:endParaRPr lang="ru-RU" sz="1600" b="1" dirty="0"/>
          </a:p>
          <a:p>
            <a:r>
              <a:rPr lang="ru-RU" sz="1600" b="1" dirty="0"/>
              <a:t>10.  http://ped-kopilka.ru/</a:t>
            </a:r>
          </a:p>
          <a:p>
            <a:r>
              <a:rPr lang="ru-RU" sz="1600" b="1" dirty="0"/>
              <a:t>11.  </a:t>
            </a:r>
            <a:r>
              <a:rPr lang="ru-RU" sz="1600" b="1" u="sng" dirty="0">
                <a:hlinkClick r:id="rId3"/>
              </a:rPr>
              <a:t>http://www.english-german.ru/</a:t>
            </a:r>
            <a:endParaRPr lang="ru-RU" sz="1600" b="1" dirty="0"/>
          </a:p>
          <a:p>
            <a:r>
              <a:rPr lang="ru-RU" sz="1600" b="1" dirty="0"/>
              <a:t>12. </a:t>
            </a:r>
            <a:r>
              <a:rPr lang="ru-RU" sz="1600" b="1" u="sng" dirty="0">
                <a:hlinkClick r:id="rId4"/>
              </a:rPr>
              <a:t>http://osyka.ru/zdorovie</a:t>
            </a:r>
            <a:endParaRPr lang="ru-RU" sz="1600" b="1" dirty="0"/>
          </a:p>
          <a:p>
            <a:r>
              <a:rPr lang="ru-RU" sz="1600" b="1" dirty="0"/>
              <a:t>13. Смирнов Н.К. </a:t>
            </a:r>
            <a:r>
              <a:rPr lang="ru-RU" sz="1600" b="1" dirty="0" err="1"/>
              <a:t>Здоровьесберегающие</a:t>
            </a:r>
            <a:r>
              <a:rPr lang="ru-RU" sz="1600" b="1" dirty="0"/>
              <a:t> образовательные технологии в работе учителя и школы. М., 2003.</a:t>
            </a:r>
          </a:p>
          <a:p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4954591"/>
          </a:xfrm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None/>
            </a:pP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«Эволюционному развитию подвержено всё – и человек, и животный и растительный мир, и наука, и техника, и даже такая область, как образование….»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Проблема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C00CC"/>
                </a:solidFill>
              </a:rPr>
              <a:t>Как рационально использовать </a:t>
            </a:r>
            <a:r>
              <a:rPr lang="ru-RU" dirty="0" err="1" smtClean="0">
                <a:solidFill>
                  <a:srgbClr val="CC00CC"/>
                </a:solidFill>
              </a:rPr>
              <a:t>здоровьесберегающие</a:t>
            </a:r>
            <a:r>
              <a:rPr lang="ru-RU" dirty="0" smtClean="0">
                <a:solidFill>
                  <a:srgbClr val="CC00CC"/>
                </a:solidFill>
              </a:rPr>
              <a:t> технологии на уроках иностранного языка в качестве основного критерия при выборе и использовании любой современной образовательной технологии? </a:t>
            </a:r>
          </a:p>
          <a:p>
            <a:pPr algn="r">
              <a:buNone/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ru-RU" dirty="0" smtClean="0">
                <a:solidFill>
                  <a:srgbClr val="339933"/>
                </a:solidFill>
              </a:rPr>
              <a:t>Как сделать приемы </a:t>
            </a:r>
            <a:r>
              <a:rPr lang="ru-RU" dirty="0" err="1" smtClean="0">
                <a:solidFill>
                  <a:srgbClr val="339933"/>
                </a:solidFill>
              </a:rPr>
              <a:t>здоровьесберегающих</a:t>
            </a:r>
            <a:r>
              <a:rPr lang="ru-RU" dirty="0" smtClean="0">
                <a:solidFill>
                  <a:srgbClr val="339933"/>
                </a:solidFill>
              </a:rPr>
              <a:t> технологий унифицированными и применимыми (конечно со своими особенностями) на уроках различных дисциплин?</a:t>
            </a:r>
          </a:p>
          <a:p>
            <a:endParaRPr lang="ru-RU" dirty="0">
              <a:solidFill>
                <a:srgbClr val="33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Целью</a:t>
            </a:r>
            <a:r>
              <a:rPr lang="ru-RU" sz="4000" dirty="0" smtClean="0"/>
              <a:t> </a:t>
            </a:r>
            <a:r>
              <a:rPr lang="ru-RU" sz="4000" dirty="0"/>
              <a:t>данной  работы является определение эффективности использования на уроках </a:t>
            </a:r>
            <a:r>
              <a:rPr lang="ru-RU" sz="4000" dirty="0" err="1"/>
              <a:t>здоровьесберегающих</a:t>
            </a:r>
            <a:r>
              <a:rPr lang="ru-RU" sz="4000" dirty="0"/>
              <a:t> технологий при обучении иностранному языку.</a:t>
            </a:r>
          </a:p>
          <a:p>
            <a:endParaRPr lang="ru-RU" sz="4000" dirty="0"/>
          </a:p>
        </p:txBody>
      </p:sp>
      <p:pic>
        <p:nvPicPr>
          <p:cNvPr id="4" name="Содержимое 3" descr="http://mk.nso.ru/Lists/NewsLib/%D0%9A%D0%BE%D0%BD%D1%84%D0%B5%D1%80%D0%B5%D0%BD%D1%86%D0%B8%D1%8F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3143240" y="3643314"/>
            <a:ext cx="5072098" cy="2857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Задачи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r>
              <a:rPr lang="ru-RU" sz="3800" dirty="0">
                <a:solidFill>
                  <a:srgbClr val="C00000"/>
                </a:solidFill>
              </a:rPr>
              <a:t>- проанализировать педагогическую, психологическую и методическую литературу по данной проблеме;</a:t>
            </a:r>
          </a:p>
          <a:p>
            <a:r>
              <a:rPr lang="ru-RU" sz="3800" dirty="0"/>
              <a:t>- дать характеристику </a:t>
            </a:r>
            <a:r>
              <a:rPr lang="ru-RU" sz="3800" dirty="0" err="1"/>
              <a:t>здоровьесберегающим</a:t>
            </a:r>
            <a:r>
              <a:rPr lang="ru-RU" sz="3800" dirty="0"/>
              <a:t> технологиям на уроках иностранного языка в школе;</a:t>
            </a:r>
          </a:p>
          <a:p>
            <a:r>
              <a:rPr lang="ru-RU" sz="3800" dirty="0">
                <a:solidFill>
                  <a:srgbClr val="C00000"/>
                </a:solidFill>
              </a:rPr>
              <a:t>- изучить принципы </a:t>
            </a:r>
            <a:r>
              <a:rPr lang="ru-RU" sz="3800" dirty="0" err="1">
                <a:solidFill>
                  <a:srgbClr val="C00000"/>
                </a:solidFill>
              </a:rPr>
              <a:t>здоровьесберегающих</a:t>
            </a:r>
            <a:r>
              <a:rPr lang="ru-RU" sz="3800" dirty="0">
                <a:solidFill>
                  <a:srgbClr val="C00000"/>
                </a:solidFill>
              </a:rPr>
              <a:t> технологий;</a:t>
            </a:r>
          </a:p>
          <a:p>
            <a:r>
              <a:rPr lang="ru-RU" sz="3800" dirty="0"/>
              <a:t>- рассмотреть виды деятельности, применяемые на уроках иностранного языка с позиции </a:t>
            </a:r>
            <a:r>
              <a:rPr lang="ru-RU" sz="3800" dirty="0" err="1"/>
              <a:t>здоровьесбережения</a:t>
            </a:r>
            <a:r>
              <a:rPr lang="ru-RU" sz="3800" dirty="0"/>
              <a:t>;</a:t>
            </a:r>
          </a:p>
          <a:p>
            <a:r>
              <a:rPr lang="ru-RU" sz="3800" dirty="0">
                <a:solidFill>
                  <a:srgbClr val="C00000"/>
                </a:solidFill>
              </a:rPr>
              <a:t>- представить этапы урока, служащие для поддержания </a:t>
            </a:r>
            <a:r>
              <a:rPr lang="ru-RU" sz="3800" dirty="0"/>
              <a:t>работоспособности и предупреждения утомляемости учащихся;</a:t>
            </a:r>
          </a:p>
          <a:p>
            <a:r>
              <a:rPr lang="ru-RU" sz="3800" dirty="0">
                <a:solidFill>
                  <a:srgbClr val="C00000"/>
                </a:solidFill>
              </a:rPr>
              <a:t>- определить роль </a:t>
            </a:r>
            <a:r>
              <a:rPr lang="ru-RU" sz="3800" dirty="0" err="1">
                <a:solidFill>
                  <a:srgbClr val="C00000"/>
                </a:solidFill>
              </a:rPr>
              <a:t>здоровьесберегающих</a:t>
            </a:r>
            <a:r>
              <a:rPr lang="ru-RU" sz="3800" dirty="0">
                <a:solidFill>
                  <a:srgbClr val="C00000"/>
                </a:solidFill>
              </a:rPr>
              <a:t> технологий при обучении иностранному языку.</a:t>
            </a:r>
          </a:p>
          <a:p>
            <a:r>
              <a:rPr lang="ru-RU" sz="3800" b="1" dirty="0"/>
              <a:t>Объектом</a:t>
            </a:r>
            <a:r>
              <a:rPr lang="ru-RU" sz="3800" dirty="0"/>
              <a:t> является организация процесса обучения иностранного языка в школе на основе </a:t>
            </a:r>
            <a:r>
              <a:rPr lang="ru-RU" sz="3800" dirty="0" err="1"/>
              <a:t>здоровьесберегающих</a:t>
            </a:r>
            <a:r>
              <a:rPr lang="ru-RU" sz="3800" dirty="0"/>
              <a:t> технологий.</a:t>
            </a:r>
          </a:p>
          <a:p>
            <a:r>
              <a:rPr lang="ru-RU" sz="3800" b="1" dirty="0"/>
              <a:t>Предметом</a:t>
            </a:r>
            <a:r>
              <a:rPr lang="ru-RU" sz="3800" dirty="0"/>
              <a:t> в данной работе является содержательный компонент </a:t>
            </a:r>
            <a:r>
              <a:rPr lang="ru-RU" sz="3800" dirty="0" err="1"/>
              <a:t>здоровьесберегающих</a:t>
            </a:r>
            <a:r>
              <a:rPr lang="ru-RU" sz="3800" dirty="0"/>
              <a:t> технологий, а именно средства и приёмы реализации в обучении иностранному языку.</a:t>
            </a:r>
          </a:p>
          <a:p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Autofit/>
          </a:bodyPr>
          <a:lstStyle/>
          <a:p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http://www.english-nova.ru/assets/images/pte_g_y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00562" y="4500570"/>
            <a:ext cx="3571900" cy="21431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57158" y="357166"/>
            <a:ext cx="8572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/>
              <a:t>Здоровьесберегающие</a:t>
            </a:r>
            <a:r>
              <a:rPr lang="ru-RU" sz="2800" b="1" dirty="0" smtClean="0"/>
              <a:t> технологии можно рассматривать и как технологическую основу </a:t>
            </a:r>
            <a:r>
              <a:rPr lang="ru-RU" sz="2800" b="1" dirty="0" err="1" smtClean="0"/>
              <a:t>здоровьесберегающей</a:t>
            </a:r>
            <a:r>
              <a:rPr lang="ru-RU" sz="2800" b="1" dirty="0" smtClean="0"/>
              <a:t> педагогики – одну из самых перспективных образовательных систем </a:t>
            </a:r>
            <a:r>
              <a:rPr lang="en-US" sz="2800" b="1" dirty="0" smtClean="0"/>
              <a:t>XXI</a:t>
            </a:r>
            <a:r>
              <a:rPr lang="ru-RU" sz="2800" b="1" dirty="0" smtClean="0"/>
              <a:t> века, и как совокупность приёмов, форм и методов организации обучения школьников, без ущерба для здоровья, и как качественную характеристику любой педагогической технологии по критерию её воздействия на </a:t>
            </a:r>
            <a:r>
              <a:rPr lang="ru-RU" sz="2800" b="1" dirty="0" smtClean="0">
                <a:solidFill>
                  <a:srgbClr val="C00000"/>
                </a:solidFill>
              </a:rPr>
              <a:t>здоровье учащихся и педагогов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Принципы </a:t>
            </a:r>
            <a:r>
              <a:rPr lang="ru-RU" sz="3200" b="1" dirty="0" err="1">
                <a:solidFill>
                  <a:srgbClr val="0070C0"/>
                </a:solidFill>
              </a:rPr>
              <a:t>здоровьесберегающего</a:t>
            </a:r>
            <a:r>
              <a:rPr lang="ru-RU" sz="3200" b="1" dirty="0">
                <a:solidFill>
                  <a:srgbClr val="0070C0"/>
                </a:solidFill>
              </a:rPr>
              <a:t> обучения в изучении иностранного языка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1.</a:t>
            </a:r>
            <a:r>
              <a:rPr lang="ru-RU" sz="2800" b="1" dirty="0"/>
              <a:t> Самый главный принцип </a:t>
            </a:r>
            <a:r>
              <a:rPr lang="ru-RU" sz="2800" b="1" dirty="0" err="1"/>
              <a:t>здоровьесберегающих</a:t>
            </a:r>
            <a:r>
              <a:rPr lang="ru-RU" sz="2800" b="1" dirty="0"/>
              <a:t> технологий – </a:t>
            </a:r>
            <a:r>
              <a:rPr lang="ru-RU" sz="2800" b="1" i="1" dirty="0"/>
              <a:t>«Не навреди!» </a:t>
            </a:r>
            <a:r>
              <a:rPr lang="ru-RU" sz="2800" b="1" dirty="0"/>
              <a:t>(</a:t>
            </a:r>
            <a:r>
              <a:rPr lang="en-US" sz="2800" b="1" dirty="0" err="1"/>
              <a:t>Nonocere</a:t>
            </a:r>
            <a:r>
              <a:rPr lang="ru-RU" sz="2800" b="1" dirty="0"/>
              <a:t>!). </a:t>
            </a:r>
            <a:endParaRPr lang="ru-RU" sz="2800" b="1" dirty="0" smtClean="0"/>
          </a:p>
          <a:p>
            <a:r>
              <a:rPr lang="ru-RU" sz="2800" b="1" i="1" dirty="0" smtClean="0"/>
              <a:t>2. Принцип деятельности</a:t>
            </a:r>
          </a:p>
          <a:p>
            <a:r>
              <a:rPr lang="ru-RU" sz="2800" b="1" i="1" dirty="0" smtClean="0"/>
              <a:t>3. Принцип минимакса</a:t>
            </a:r>
          </a:p>
          <a:p>
            <a:r>
              <a:rPr lang="ru-RU" sz="2800" b="1" i="1" dirty="0" smtClean="0"/>
              <a:t>4. Принцип </a:t>
            </a:r>
            <a:r>
              <a:rPr lang="ru-RU" sz="2800" b="1" i="1" dirty="0"/>
              <a:t>психологической </a:t>
            </a:r>
            <a:r>
              <a:rPr lang="ru-RU" sz="2800" b="1" i="1" dirty="0" smtClean="0"/>
              <a:t>комфортности</a:t>
            </a:r>
          </a:p>
          <a:p>
            <a:r>
              <a:rPr lang="ru-RU" sz="2800" b="1" i="1" dirty="0"/>
              <a:t>5. Принцип </a:t>
            </a:r>
            <a:r>
              <a:rPr lang="ru-RU" sz="2800" b="1" i="1" dirty="0" smtClean="0"/>
              <a:t>вариативности</a:t>
            </a:r>
          </a:p>
          <a:p>
            <a:r>
              <a:rPr lang="ru-RU" sz="2800" b="1" i="1" dirty="0" smtClean="0"/>
              <a:t>6. Принцип творчества</a:t>
            </a:r>
          </a:p>
          <a:p>
            <a:r>
              <a:rPr lang="ru-RU" sz="2800" b="1" i="1" dirty="0"/>
              <a:t>7. Принцип успеха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Доминирующие принципы </a:t>
            </a:r>
            <a:r>
              <a:rPr lang="ru-RU" dirty="0"/>
              <a:t>призваны раскрыть качественные характеристики </a:t>
            </a:r>
            <a:r>
              <a:rPr lang="ru-RU" dirty="0" err="1"/>
              <a:t>здоровьесберегающих</a:t>
            </a:r>
            <a:r>
              <a:rPr lang="ru-RU" dirty="0"/>
              <a:t> технологий при обучении иностранному языку.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>
                <a:solidFill>
                  <a:srgbClr val="0070C0"/>
                </a:solidFill>
              </a:rPr>
              <a:t>К ним относятся:</a:t>
            </a:r>
          </a:p>
          <a:p>
            <a:r>
              <a:rPr lang="ru-RU" dirty="0"/>
              <a:t>·    доступность и посильность;</a:t>
            </a:r>
          </a:p>
          <a:p>
            <a:r>
              <a:rPr lang="ru-RU" dirty="0"/>
              <a:t>·    учет возрастных особенностей учащихся;</a:t>
            </a:r>
          </a:p>
          <a:p>
            <a:r>
              <a:rPr lang="ru-RU" dirty="0"/>
              <a:t>·    направленность обучения на развитие учащихся;</a:t>
            </a:r>
          </a:p>
          <a:p>
            <a:r>
              <a:rPr lang="ru-RU" dirty="0"/>
              <a:t>·    активность учащихся;</a:t>
            </a:r>
          </a:p>
          <a:p>
            <a:r>
              <a:rPr lang="ru-RU" dirty="0"/>
              <a:t>·    опора на сильные стороны личности учащихся;</a:t>
            </a:r>
          </a:p>
          <a:p>
            <a:r>
              <a:rPr lang="ru-RU" dirty="0"/>
              <a:t>·    индивидуализация обучения;</a:t>
            </a:r>
          </a:p>
          <a:p>
            <a:r>
              <a:rPr lang="ru-RU" dirty="0"/>
              <a:t>·    </a:t>
            </a:r>
            <a:r>
              <a:rPr lang="ru-RU" dirty="0" err="1"/>
              <a:t>деятельностный</a:t>
            </a:r>
            <a:r>
              <a:rPr lang="ru-RU" dirty="0"/>
              <a:t> характер обучения;</a:t>
            </a:r>
          </a:p>
          <a:p>
            <a:r>
              <a:rPr lang="ru-RU" dirty="0"/>
              <a:t>·    оздоровительная направленность обучения.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rgbClr val="0070C0"/>
                </a:solidFill>
              </a:rPr>
              <a:t>Можно выделить основные потребности учащихся: </a:t>
            </a:r>
          </a:p>
          <a:p>
            <a:r>
              <a:rPr lang="ru-RU" sz="2800" dirty="0"/>
              <a:t>- потребность в движении;</a:t>
            </a:r>
          </a:p>
          <a:p>
            <a:r>
              <a:rPr lang="ru-RU" sz="2800" dirty="0"/>
              <a:t>- потребность в общении;</a:t>
            </a:r>
          </a:p>
          <a:p>
            <a:r>
              <a:rPr lang="ru-RU" sz="2800" dirty="0"/>
              <a:t>- потребность ощущать безопасность;</a:t>
            </a:r>
          </a:p>
          <a:p>
            <a:r>
              <a:rPr lang="ru-RU" sz="2800" dirty="0"/>
              <a:t>- потребность в похвале за каждый пусть маленький успешный шаг;</a:t>
            </a:r>
          </a:p>
          <a:p>
            <a:r>
              <a:rPr lang="ru-RU" sz="2800" dirty="0"/>
              <a:t>- потребность в прикосновении, рисовании, конструировании, мимике;</a:t>
            </a:r>
          </a:p>
          <a:p>
            <a:r>
              <a:rPr lang="ru-RU" sz="2800" dirty="0"/>
              <a:t>- потребность чувствовать себя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личностью</a:t>
            </a:r>
            <a:r>
              <a:rPr lang="ru-RU" sz="2800" dirty="0"/>
              <a:t>, и чтобы учитель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относился </a:t>
            </a:r>
            <a:r>
              <a:rPr lang="ru-RU" sz="2800" dirty="0"/>
              <a:t>к ним как к личностям.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t="13" b="13"/>
          <a:stretch>
            <a:fillRect/>
          </a:stretch>
        </p:blipFill>
        <p:spPr bwMode="auto">
          <a:xfrm>
            <a:off x="6357950" y="4500570"/>
            <a:ext cx="235745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</TotalTime>
  <Words>640</Words>
  <Application>Microsoft Office PowerPoint</Application>
  <PresentationFormat>Экран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  «Здоровьесбережение как основной критерий выбора педагогической технологии на уроке иностранного языка»     </vt:lpstr>
      <vt:lpstr>Слайд 2</vt:lpstr>
      <vt:lpstr>Проблема</vt:lpstr>
      <vt:lpstr>Слайд 4</vt:lpstr>
      <vt:lpstr>Задачи</vt:lpstr>
      <vt:lpstr>Слайд 6</vt:lpstr>
      <vt:lpstr>Принципы здоровьесберегающего обучения в изучении иностранного языка</vt:lpstr>
      <vt:lpstr> </vt:lpstr>
      <vt:lpstr>Слайд 9</vt:lpstr>
      <vt:lpstr> Приемы  «Здоровьесберегающих технологий» </vt:lpstr>
      <vt:lpstr>Примеры физкультминуток</vt:lpstr>
      <vt:lpstr>  Интенсивность умственной деятельности учащихся на уроках зависит от многих факторов: </vt:lpstr>
      <vt:lpstr>Слайд 13</vt:lpstr>
      <vt:lpstr>Правильная посадка перед компьютером</vt:lpstr>
      <vt:lpstr>Выводы</vt:lpstr>
      <vt:lpstr>Список использованных источников: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Завучи</cp:lastModifiedBy>
  <cp:revision>235</cp:revision>
  <dcterms:created xsi:type="dcterms:W3CDTF">2011-10-31T18:43:39Z</dcterms:created>
  <dcterms:modified xsi:type="dcterms:W3CDTF">2016-10-20T14:13:51Z</dcterms:modified>
</cp:coreProperties>
</file>